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14"/>
  </p:notesMasterIdLst>
  <p:handoutMasterIdLst>
    <p:handoutMasterId r:id="rId15"/>
  </p:handoutMasterIdLst>
  <p:sldIdLst>
    <p:sldId id="256" r:id="rId3"/>
    <p:sldId id="257" r:id="rId4"/>
    <p:sldId id="259" r:id="rId5"/>
    <p:sldId id="260" r:id="rId6"/>
    <p:sldId id="262" r:id="rId7"/>
    <p:sldId id="263" r:id="rId8"/>
    <p:sldId id="274" r:id="rId9"/>
    <p:sldId id="275" r:id="rId10"/>
    <p:sldId id="264" r:id="rId11"/>
    <p:sldId id="265" r:id="rId12"/>
    <p:sldId id="267" r:id="rId13"/>
  </p:sldIdLst>
  <p:sldSz cx="9144000" cy="6858000" type="screen4x3"/>
  <p:notesSz cx="9396413"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129" autoAdjust="0"/>
    <p:restoredTop sz="91278" autoAdjust="0"/>
  </p:normalViewPr>
  <p:slideViewPr>
    <p:cSldViewPr>
      <p:cViewPr>
        <p:scale>
          <a:sx n="100" d="100"/>
          <a:sy n="100" d="100"/>
        </p:scale>
        <p:origin x="-2082" y="-372"/>
      </p:cViewPr>
      <p:guideLst>
        <p:guide orient="horz" pos="2160"/>
        <p:guide pos="2880"/>
      </p:guideLst>
    </p:cSldViewPr>
  </p:slideViewPr>
  <p:outlineViewPr>
    <p:cViewPr>
      <p:scale>
        <a:sx n="33" d="100"/>
        <a:sy n="33" d="100"/>
      </p:scale>
      <p:origin x="264"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10" d="100"/>
          <a:sy n="110" d="100"/>
        </p:scale>
        <p:origin x="-558" y="-24"/>
      </p:cViewPr>
      <p:guideLst>
        <p:guide orient="horz" pos="2208"/>
        <p:guide pos="29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Sheet1!$B$1</c:f>
              <c:strCache>
                <c:ptCount val="1"/>
                <c:pt idx="0">
                  <c:v>2015</c:v>
                </c:pt>
              </c:strCache>
            </c:strRef>
          </c:tx>
          <c:invertIfNegative val="0"/>
          <c:cat>
            <c:strRef>
              <c:f>Sheet1!$A$2:$A$4</c:f>
              <c:strCache>
                <c:ptCount val="3"/>
                <c:pt idx="0">
                  <c:v>Cash and cash equivalents</c:v>
                </c:pt>
                <c:pt idx="1">
                  <c:v>Accounts receivable</c:v>
                </c:pt>
                <c:pt idx="2">
                  <c:v>Taxes and liens receivable</c:v>
                </c:pt>
              </c:strCache>
            </c:strRef>
          </c:cat>
          <c:val>
            <c:numRef>
              <c:f>Sheet1!$B$2:$B$4</c:f>
              <c:numCache>
                <c:formatCode>_("$"* #,##0_);_("$"* \(#,##0\);_("$"* "-"??_);_(@_)</c:formatCode>
                <c:ptCount val="3"/>
                <c:pt idx="0">
                  <c:v>8119891</c:v>
                </c:pt>
                <c:pt idx="1">
                  <c:v>109459</c:v>
                </c:pt>
                <c:pt idx="2">
                  <c:v>239296</c:v>
                </c:pt>
              </c:numCache>
            </c:numRef>
          </c:val>
        </c:ser>
        <c:ser>
          <c:idx val="1"/>
          <c:order val="1"/>
          <c:tx>
            <c:strRef>
              <c:f>Sheet1!$C$1</c:f>
              <c:strCache>
                <c:ptCount val="1"/>
                <c:pt idx="0">
                  <c:v>2014</c:v>
                </c:pt>
              </c:strCache>
            </c:strRef>
          </c:tx>
          <c:invertIfNegative val="0"/>
          <c:cat>
            <c:strRef>
              <c:f>Sheet1!$A$2:$A$4</c:f>
              <c:strCache>
                <c:ptCount val="3"/>
                <c:pt idx="0">
                  <c:v>Cash and cash equivalents</c:v>
                </c:pt>
                <c:pt idx="1">
                  <c:v>Accounts receivable</c:v>
                </c:pt>
                <c:pt idx="2">
                  <c:v>Taxes and liens receivable</c:v>
                </c:pt>
              </c:strCache>
            </c:strRef>
          </c:cat>
          <c:val>
            <c:numRef>
              <c:f>Sheet1!$C$2:$C$4</c:f>
              <c:numCache>
                <c:formatCode>_("$"* #,##0_);_("$"* \(#,##0\);_("$"* "-"??_);_(@_)</c:formatCode>
                <c:ptCount val="3"/>
                <c:pt idx="0">
                  <c:v>7541938</c:v>
                </c:pt>
                <c:pt idx="1">
                  <c:v>437</c:v>
                </c:pt>
                <c:pt idx="2">
                  <c:v>259631</c:v>
                </c:pt>
              </c:numCache>
            </c:numRef>
          </c:val>
        </c:ser>
        <c:dLbls>
          <c:showLegendKey val="0"/>
          <c:showVal val="0"/>
          <c:showCatName val="0"/>
          <c:showSerName val="0"/>
          <c:showPercent val="0"/>
          <c:showBubbleSize val="0"/>
        </c:dLbls>
        <c:gapWidth val="150"/>
        <c:axId val="35487744"/>
        <c:axId val="35489280"/>
      </c:barChart>
      <c:catAx>
        <c:axId val="35487744"/>
        <c:scaling>
          <c:orientation val="minMax"/>
        </c:scaling>
        <c:delete val="0"/>
        <c:axPos val="b"/>
        <c:majorTickMark val="out"/>
        <c:minorTickMark val="none"/>
        <c:tickLblPos val="nextTo"/>
        <c:crossAx val="35489280"/>
        <c:crosses val="autoZero"/>
        <c:auto val="1"/>
        <c:lblAlgn val="ctr"/>
        <c:lblOffset val="100"/>
        <c:noMultiLvlLbl val="0"/>
      </c:catAx>
      <c:valAx>
        <c:axId val="35489280"/>
        <c:scaling>
          <c:orientation val="minMax"/>
        </c:scaling>
        <c:delete val="0"/>
        <c:axPos val="l"/>
        <c:majorGridlines/>
        <c:numFmt formatCode="_(&quot;$&quot;* #,##0_);_(&quot;$&quot;* \(#,##0\);_(&quot;$&quot;* &quot;-&quot;??_);_(@_)" sourceLinked="1"/>
        <c:majorTickMark val="out"/>
        <c:minorTickMark val="none"/>
        <c:tickLblPos val="nextTo"/>
        <c:crossAx val="35487744"/>
        <c:crosses val="autoZero"/>
        <c:crossBetween val="between"/>
      </c:valAx>
      <c:dTable>
        <c:showHorzBorder val="1"/>
        <c:showVertBorder val="1"/>
        <c:showOutline val="1"/>
        <c:showKeys val="1"/>
        <c:txPr>
          <a:bodyPr/>
          <a:lstStyle/>
          <a:p>
            <a:pPr rtl="0">
              <a:defRPr lang="en-US"/>
            </a:pPr>
            <a:endParaRPr lang="en-US"/>
          </a:p>
        </c:txPr>
      </c:dTable>
    </c:plotArea>
    <c:plotVisOnly val="1"/>
    <c:dispBlanksAs val="gap"/>
    <c:showDLblsOverMax val="0"/>
  </c:chart>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Sheet1!$B$1</c:f>
              <c:strCache>
                <c:ptCount val="1"/>
                <c:pt idx="0">
                  <c:v>2015</c:v>
                </c:pt>
              </c:strCache>
            </c:strRef>
          </c:tx>
          <c:invertIfNegative val="0"/>
          <c:cat>
            <c:strRef>
              <c:f>Sheet1!$A$2:$A$4</c:f>
              <c:strCache>
                <c:ptCount val="3"/>
                <c:pt idx="0">
                  <c:v>Accounts payable and other current liabilities</c:v>
                </c:pt>
                <c:pt idx="1">
                  <c:v>Accrued payroll and benefits</c:v>
                </c:pt>
                <c:pt idx="2">
                  <c:v>Unavailable revenue - property taxes</c:v>
                </c:pt>
              </c:strCache>
            </c:strRef>
          </c:cat>
          <c:val>
            <c:numRef>
              <c:f>Sheet1!$B$2:$B$4</c:f>
              <c:numCache>
                <c:formatCode>_("$"* #,##0_);_("$"* \(#,##0\);_("$"* "-"??_);_(@_)</c:formatCode>
                <c:ptCount val="3"/>
                <c:pt idx="0">
                  <c:v>330375</c:v>
                </c:pt>
                <c:pt idx="1">
                  <c:v>2159428</c:v>
                </c:pt>
                <c:pt idx="2">
                  <c:v>195000</c:v>
                </c:pt>
              </c:numCache>
            </c:numRef>
          </c:val>
        </c:ser>
        <c:ser>
          <c:idx val="1"/>
          <c:order val="1"/>
          <c:tx>
            <c:strRef>
              <c:f>Sheet1!$C$1</c:f>
              <c:strCache>
                <c:ptCount val="1"/>
                <c:pt idx="0">
                  <c:v>2014</c:v>
                </c:pt>
              </c:strCache>
            </c:strRef>
          </c:tx>
          <c:invertIfNegative val="0"/>
          <c:cat>
            <c:strRef>
              <c:f>Sheet1!$A$2:$A$4</c:f>
              <c:strCache>
                <c:ptCount val="3"/>
                <c:pt idx="0">
                  <c:v>Accounts payable and other current liabilities</c:v>
                </c:pt>
                <c:pt idx="1">
                  <c:v>Accrued payroll and benefits</c:v>
                </c:pt>
                <c:pt idx="2">
                  <c:v>Unavailable revenue - property taxes</c:v>
                </c:pt>
              </c:strCache>
            </c:strRef>
          </c:cat>
          <c:val>
            <c:numRef>
              <c:f>Sheet1!$C$2:$C$4</c:f>
              <c:numCache>
                <c:formatCode>_("$"* #,##0_);_("$"* \(#,##0\);_("$"* "-"??_);_(@_)</c:formatCode>
                <c:ptCount val="3"/>
                <c:pt idx="0">
                  <c:v>321183</c:v>
                </c:pt>
                <c:pt idx="1">
                  <c:v>2030959</c:v>
                </c:pt>
                <c:pt idx="2">
                  <c:v>160000</c:v>
                </c:pt>
              </c:numCache>
            </c:numRef>
          </c:val>
        </c:ser>
        <c:dLbls>
          <c:showLegendKey val="0"/>
          <c:showVal val="0"/>
          <c:showCatName val="0"/>
          <c:showSerName val="0"/>
          <c:showPercent val="0"/>
          <c:showBubbleSize val="0"/>
        </c:dLbls>
        <c:gapWidth val="150"/>
        <c:axId val="36047104"/>
        <c:axId val="36052992"/>
      </c:barChart>
      <c:catAx>
        <c:axId val="36047104"/>
        <c:scaling>
          <c:orientation val="minMax"/>
        </c:scaling>
        <c:delete val="0"/>
        <c:axPos val="b"/>
        <c:majorTickMark val="out"/>
        <c:minorTickMark val="none"/>
        <c:tickLblPos val="nextTo"/>
        <c:crossAx val="36052992"/>
        <c:crosses val="autoZero"/>
        <c:auto val="1"/>
        <c:lblAlgn val="ctr"/>
        <c:lblOffset val="100"/>
        <c:noMultiLvlLbl val="0"/>
      </c:catAx>
      <c:valAx>
        <c:axId val="36052992"/>
        <c:scaling>
          <c:orientation val="minMax"/>
        </c:scaling>
        <c:delete val="0"/>
        <c:axPos val="l"/>
        <c:majorGridlines/>
        <c:numFmt formatCode="_(&quot;$&quot;* #,##0_);_(&quot;$&quot;* \(#,##0\);_(&quot;$&quot;* &quot;-&quot;??_);_(@_)" sourceLinked="1"/>
        <c:majorTickMark val="out"/>
        <c:minorTickMark val="none"/>
        <c:tickLblPos val="nextTo"/>
        <c:crossAx val="36047104"/>
        <c:crosses val="autoZero"/>
        <c:crossBetween val="between"/>
      </c:valAx>
      <c:dTable>
        <c:showHorzBorder val="1"/>
        <c:showVertBorder val="1"/>
        <c:showOutline val="1"/>
        <c:showKeys val="1"/>
      </c:dTable>
    </c:plotArea>
    <c:plotVisOnly val="1"/>
    <c:dispBlanksAs val="gap"/>
    <c:showDLblsOverMax val="0"/>
  </c:chart>
  <c:txPr>
    <a:bodyPr/>
    <a:lstStyle/>
    <a:p>
      <a:pPr>
        <a:defRPr sz="12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2015</c:v>
                </c:pt>
              </c:strCache>
            </c:strRef>
          </c:tx>
          <c:spPr>
            <a:solidFill>
              <a:srgbClr val="4F81BD"/>
            </a:solidFill>
            <a:scene3d>
              <a:camera prst="orthographicFront"/>
              <a:lightRig rig="threePt" dir="t"/>
            </a:scene3d>
            <a:sp3d>
              <a:bevelT/>
            </a:sp3d>
          </c:spPr>
          <c:invertIfNegative val="0"/>
          <c:cat>
            <c:strRef>
              <c:f>Sheet1!$A$2:$A$6</c:f>
              <c:strCache>
                <c:ptCount val="5"/>
                <c:pt idx="0">
                  <c:v>Nonspendable - Town</c:v>
                </c:pt>
                <c:pt idx="1">
                  <c:v>Restricted - Town</c:v>
                </c:pt>
                <c:pt idx="2">
                  <c:v>Restricted - Education</c:v>
                </c:pt>
                <c:pt idx="3">
                  <c:v>Assigned - Town</c:v>
                </c:pt>
                <c:pt idx="4">
                  <c:v>Unassigned - Town</c:v>
                </c:pt>
              </c:strCache>
            </c:strRef>
          </c:cat>
          <c:val>
            <c:numRef>
              <c:f>Sheet1!$B$2:$B$6</c:f>
              <c:numCache>
                <c:formatCode>_("$"* #,##0_);_("$"* \(#,##0\);_("$"* "-"??_);_(@_)</c:formatCode>
                <c:ptCount val="5"/>
                <c:pt idx="0">
                  <c:v>0</c:v>
                </c:pt>
                <c:pt idx="1">
                  <c:v>2500</c:v>
                </c:pt>
                <c:pt idx="2">
                  <c:v>1188133</c:v>
                </c:pt>
                <c:pt idx="3">
                  <c:v>1335818</c:v>
                </c:pt>
                <c:pt idx="4">
                  <c:v>3238780</c:v>
                </c:pt>
              </c:numCache>
            </c:numRef>
          </c:val>
        </c:ser>
        <c:ser>
          <c:idx val="1"/>
          <c:order val="1"/>
          <c:tx>
            <c:strRef>
              <c:f>Sheet1!$C$1</c:f>
              <c:strCache>
                <c:ptCount val="1"/>
                <c:pt idx="0">
                  <c:v>2014</c:v>
                </c:pt>
              </c:strCache>
            </c:strRef>
          </c:tx>
          <c:spPr>
            <a:scene3d>
              <a:camera prst="orthographicFront"/>
              <a:lightRig rig="threePt" dir="t"/>
            </a:scene3d>
            <a:sp3d>
              <a:bevelT/>
            </a:sp3d>
          </c:spPr>
          <c:invertIfNegative val="0"/>
          <c:cat>
            <c:strRef>
              <c:f>Sheet1!$A$2:$A$6</c:f>
              <c:strCache>
                <c:ptCount val="5"/>
                <c:pt idx="0">
                  <c:v>Nonspendable - Town</c:v>
                </c:pt>
                <c:pt idx="1">
                  <c:v>Restricted - Town</c:v>
                </c:pt>
                <c:pt idx="2">
                  <c:v>Restricted - Education</c:v>
                </c:pt>
                <c:pt idx="3">
                  <c:v>Assigned - Town</c:v>
                </c:pt>
                <c:pt idx="4">
                  <c:v>Unassigned - Town</c:v>
                </c:pt>
              </c:strCache>
            </c:strRef>
          </c:cat>
          <c:val>
            <c:numRef>
              <c:f>Sheet1!$C$2:$C$6</c:f>
              <c:numCache>
                <c:formatCode>_("$"* #,##0_);_("$"* \(#,##0\);_("$"* "-"??_);_(@_)</c:formatCode>
                <c:ptCount val="5"/>
                <c:pt idx="0">
                  <c:v>240810</c:v>
                </c:pt>
                <c:pt idx="1">
                  <c:v>2500</c:v>
                </c:pt>
                <c:pt idx="2">
                  <c:v>921915</c:v>
                </c:pt>
                <c:pt idx="3">
                  <c:v>1209566</c:v>
                </c:pt>
                <c:pt idx="4">
                  <c:v>2904699</c:v>
                </c:pt>
              </c:numCache>
            </c:numRef>
          </c:val>
        </c:ser>
        <c:dLbls>
          <c:showLegendKey val="0"/>
          <c:showVal val="0"/>
          <c:showCatName val="0"/>
          <c:showSerName val="0"/>
          <c:showPercent val="0"/>
          <c:showBubbleSize val="0"/>
        </c:dLbls>
        <c:gapWidth val="150"/>
        <c:axId val="38146816"/>
        <c:axId val="38148352"/>
      </c:barChart>
      <c:catAx>
        <c:axId val="38146816"/>
        <c:scaling>
          <c:orientation val="minMax"/>
        </c:scaling>
        <c:delete val="0"/>
        <c:axPos val="b"/>
        <c:majorTickMark val="out"/>
        <c:minorTickMark val="none"/>
        <c:tickLblPos val="nextTo"/>
        <c:crossAx val="38148352"/>
        <c:crosses val="autoZero"/>
        <c:auto val="1"/>
        <c:lblAlgn val="ctr"/>
        <c:lblOffset val="100"/>
        <c:noMultiLvlLbl val="0"/>
      </c:catAx>
      <c:valAx>
        <c:axId val="38148352"/>
        <c:scaling>
          <c:orientation val="minMax"/>
        </c:scaling>
        <c:delete val="0"/>
        <c:axPos val="l"/>
        <c:majorGridlines/>
        <c:numFmt formatCode="_(&quot;$&quot;* #,##0_);_(&quot;$&quot;* \(#,##0\);_(&quot;$&quot;* &quot;-&quot;??_);_(@_)" sourceLinked="1"/>
        <c:majorTickMark val="out"/>
        <c:minorTickMark val="none"/>
        <c:tickLblPos val="nextTo"/>
        <c:crossAx val="38146816"/>
        <c:crosses val="autoZero"/>
        <c:crossBetween val="between"/>
      </c:valAx>
      <c:dTable>
        <c:showHorzBorder val="1"/>
        <c:showVertBorder val="1"/>
        <c:showOutline val="1"/>
        <c:showKeys val="1"/>
      </c:dTable>
    </c:plotArea>
    <c:plotVisOnly val="1"/>
    <c:dispBlanksAs val="gap"/>
    <c:showDLblsOverMax val="0"/>
  </c:chart>
  <c:txPr>
    <a:bodyPr/>
    <a:lstStyle/>
    <a:p>
      <a:pPr>
        <a:defRPr sz="12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plotArea>
      <c:layout/>
      <c:barChart>
        <c:barDir val="col"/>
        <c:grouping val="clustered"/>
        <c:varyColors val="0"/>
        <c:ser>
          <c:idx val="0"/>
          <c:order val="0"/>
          <c:tx>
            <c:strRef>
              <c:f>Sheet1!$B$1</c:f>
              <c:strCache>
                <c:ptCount val="1"/>
                <c:pt idx="0">
                  <c:v>Current Year</c:v>
                </c:pt>
              </c:strCache>
            </c:strRef>
          </c:tx>
          <c:spPr>
            <a:solidFill>
              <a:schemeClr val="accent1"/>
            </a:solidFill>
          </c:spPr>
          <c:invertIfNegative val="0"/>
          <c:cat>
            <c:numRef>
              <c:f>Sheet1!$A$2:$A$11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Sheet1!$B$2:$B$11</c:f>
              <c:numCache>
                <c:formatCode>0.00%</c:formatCode>
                <c:ptCount val="10"/>
                <c:pt idx="0">
                  <c:v>0.99399999999999999</c:v>
                </c:pt>
                <c:pt idx="1">
                  <c:v>0.99009999999999998</c:v>
                </c:pt>
                <c:pt idx="2">
                  <c:v>0.99270000000000003</c:v>
                </c:pt>
                <c:pt idx="3">
                  <c:v>0.98860000000000003</c:v>
                </c:pt>
                <c:pt idx="4">
                  <c:v>0.99329999999999996</c:v>
                </c:pt>
                <c:pt idx="5">
                  <c:v>0.99329999999999996</c:v>
                </c:pt>
                <c:pt idx="6">
                  <c:v>0.99109999999999998</c:v>
                </c:pt>
                <c:pt idx="7">
                  <c:v>0.99360000000000004</c:v>
                </c:pt>
                <c:pt idx="8">
                  <c:v>0.99299999999999999</c:v>
                </c:pt>
                <c:pt idx="9">
                  <c:v>0.99429999999999996</c:v>
                </c:pt>
              </c:numCache>
            </c:numRef>
          </c:val>
        </c:ser>
        <c:dLbls>
          <c:showLegendKey val="0"/>
          <c:showVal val="0"/>
          <c:showCatName val="0"/>
          <c:showSerName val="0"/>
          <c:showPercent val="0"/>
          <c:showBubbleSize val="0"/>
        </c:dLbls>
        <c:gapWidth val="150"/>
        <c:axId val="39644160"/>
        <c:axId val="39711488"/>
      </c:barChart>
      <c:catAx>
        <c:axId val="39644160"/>
        <c:scaling>
          <c:orientation val="minMax"/>
        </c:scaling>
        <c:delete val="0"/>
        <c:axPos val="b"/>
        <c:numFmt formatCode="General" sourceLinked="1"/>
        <c:majorTickMark val="out"/>
        <c:minorTickMark val="none"/>
        <c:tickLblPos val="nextTo"/>
        <c:crossAx val="39711488"/>
        <c:crosses val="autoZero"/>
        <c:auto val="1"/>
        <c:lblAlgn val="ctr"/>
        <c:lblOffset val="100"/>
        <c:noMultiLvlLbl val="0"/>
      </c:catAx>
      <c:valAx>
        <c:axId val="39711488"/>
        <c:scaling>
          <c:orientation val="minMax"/>
        </c:scaling>
        <c:delete val="0"/>
        <c:axPos val="l"/>
        <c:majorGridlines/>
        <c:numFmt formatCode="0.00%" sourceLinked="1"/>
        <c:majorTickMark val="out"/>
        <c:minorTickMark val="none"/>
        <c:tickLblPos val="nextTo"/>
        <c:crossAx val="39644160"/>
        <c:crosses val="autoZero"/>
        <c:crossBetween val="between"/>
      </c:valAx>
      <c:dTable>
        <c:showHorzBorder val="1"/>
        <c:showVertBorder val="1"/>
        <c:showOutline val="1"/>
        <c:showKeys val="1"/>
      </c:dTable>
    </c:plotArea>
    <c:plotVisOnly val="1"/>
    <c:dispBlanksAs val="gap"/>
    <c:showDLblsOverMax val="0"/>
  </c:chart>
  <c:txPr>
    <a:bodyPr/>
    <a:lstStyle/>
    <a:p>
      <a:pPr>
        <a:defRPr sz="12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stacked"/>
        <c:varyColors val="0"/>
        <c:ser>
          <c:idx val="0"/>
          <c:order val="0"/>
          <c:tx>
            <c:strRef>
              <c:f>Sheet1!$B$1</c:f>
              <c:strCache>
                <c:ptCount val="1"/>
                <c:pt idx="0">
                  <c:v>Unassigned - Town</c:v>
                </c:pt>
              </c:strCache>
            </c:strRef>
          </c:tx>
          <c:invertIfNegative val="0"/>
          <c:cat>
            <c:numRef>
              <c:f>Sheet1!$A$2:$A$11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Sheet1!$B$2:$B$11</c:f>
              <c:numCache>
                <c:formatCode>_("$"* #,##0_);_("$"* \(#,##0\);_("$"* "-"??_);_(@_)</c:formatCode>
                <c:ptCount val="10"/>
                <c:pt idx="0">
                  <c:v>2050</c:v>
                </c:pt>
                <c:pt idx="1">
                  <c:v>2093</c:v>
                </c:pt>
                <c:pt idx="2">
                  <c:v>2152</c:v>
                </c:pt>
                <c:pt idx="3">
                  <c:v>2165</c:v>
                </c:pt>
                <c:pt idx="4">
                  <c:v>3065</c:v>
                </c:pt>
                <c:pt idx="5">
                  <c:v>2787</c:v>
                </c:pt>
                <c:pt idx="6">
                  <c:v>2938</c:v>
                </c:pt>
                <c:pt idx="7">
                  <c:v>3139</c:v>
                </c:pt>
                <c:pt idx="8">
                  <c:v>2905</c:v>
                </c:pt>
                <c:pt idx="9">
                  <c:v>3239</c:v>
                </c:pt>
              </c:numCache>
            </c:numRef>
          </c:val>
        </c:ser>
        <c:ser>
          <c:idx val="1"/>
          <c:order val="1"/>
          <c:tx>
            <c:strRef>
              <c:f>Sheet1!$C$1</c:f>
              <c:strCache>
                <c:ptCount val="1"/>
                <c:pt idx="0">
                  <c:v>Assigned - Town</c:v>
                </c:pt>
              </c:strCache>
            </c:strRef>
          </c:tx>
          <c:invertIfNegative val="0"/>
          <c:cat>
            <c:numRef>
              <c:f>Sheet1!$A$2:$A$11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Sheet1!$C$2:$C$11</c:f>
              <c:numCache>
                <c:formatCode>_("$"* #,##0_);_("$"* \(#,##0\);_("$"* "-"??_);_(@_)</c:formatCode>
                <c:ptCount val="10"/>
                <c:pt idx="0">
                  <c:v>945</c:v>
                </c:pt>
                <c:pt idx="1">
                  <c:v>1057</c:v>
                </c:pt>
                <c:pt idx="2">
                  <c:v>814</c:v>
                </c:pt>
                <c:pt idx="3">
                  <c:v>953</c:v>
                </c:pt>
                <c:pt idx="4">
                  <c:v>987</c:v>
                </c:pt>
                <c:pt idx="5">
                  <c:v>1241</c:v>
                </c:pt>
                <c:pt idx="6">
                  <c:v>1166</c:v>
                </c:pt>
                <c:pt idx="7">
                  <c:v>851</c:v>
                </c:pt>
                <c:pt idx="8">
                  <c:v>1209</c:v>
                </c:pt>
                <c:pt idx="9">
                  <c:v>1336</c:v>
                </c:pt>
              </c:numCache>
            </c:numRef>
          </c:val>
        </c:ser>
        <c:ser>
          <c:idx val="2"/>
          <c:order val="2"/>
          <c:tx>
            <c:strRef>
              <c:f>Sheet1!$D$1</c:f>
              <c:strCache>
                <c:ptCount val="1"/>
                <c:pt idx="0">
                  <c:v>Restricted  - Education</c:v>
                </c:pt>
              </c:strCache>
            </c:strRef>
          </c:tx>
          <c:invertIfNegative val="0"/>
          <c:cat>
            <c:numRef>
              <c:f>Sheet1!$A$2:$A$11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Sheet1!$D$2:$D$11</c:f>
              <c:numCache>
                <c:formatCode>_("$"* #,##0_);_("$"* \(#,##0\);_("$"* "-"??_);_(@_)</c:formatCode>
                <c:ptCount val="10"/>
                <c:pt idx="0">
                  <c:v>704</c:v>
                </c:pt>
                <c:pt idx="1">
                  <c:v>755</c:v>
                </c:pt>
                <c:pt idx="2">
                  <c:v>562</c:v>
                </c:pt>
                <c:pt idx="3">
                  <c:v>1170</c:v>
                </c:pt>
                <c:pt idx="4">
                  <c:v>555</c:v>
                </c:pt>
                <c:pt idx="5">
                  <c:v>825</c:v>
                </c:pt>
                <c:pt idx="6">
                  <c:v>1002</c:v>
                </c:pt>
                <c:pt idx="7">
                  <c:v>1222</c:v>
                </c:pt>
                <c:pt idx="8">
                  <c:v>922</c:v>
                </c:pt>
                <c:pt idx="9">
                  <c:v>1188</c:v>
                </c:pt>
              </c:numCache>
            </c:numRef>
          </c:val>
        </c:ser>
        <c:ser>
          <c:idx val="3"/>
          <c:order val="3"/>
          <c:tx>
            <c:strRef>
              <c:f>Sheet1!$E$1</c:f>
              <c:strCache>
                <c:ptCount val="1"/>
                <c:pt idx="0">
                  <c:v>Retricted - Town</c:v>
                </c:pt>
              </c:strCache>
            </c:strRef>
          </c:tx>
          <c:invertIfNegative val="0"/>
          <c:cat>
            <c:numRef>
              <c:f>Sheet1!$A$2:$A$11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Sheet1!$E$2:$E$11</c:f>
              <c:numCache>
                <c:formatCode>_(* #,##0.00_);_(* \(#,##0.00\);_(* "-"??_);_(@_)</c:formatCode>
                <c:ptCount val="10"/>
                <c:pt idx="0">
                  <c:v>0</c:v>
                </c:pt>
                <c:pt idx="1">
                  <c:v>0</c:v>
                </c:pt>
                <c:pt idx="2">
                  <c:v>0</c:v>
                </c:pt>
                <c:pt idx="3">
                  <c:v>0</c:v>
                </c:pt>
                <c:pt idx="4">
                  <c:v>0</c:v>
                </c:pt>
                <c:pt idx="5" formatCode="_(&quot;$&quot;* #,##0_);_(&quot;$&quot;* \(#,##0\);_(&quot;$&quot;* &quot;-&quot;??_);_(@_)">
                  <c:v>11</c:v>
                </c:pt>
                <c:pt idx="6" formatCode="_(&quot;$&quot;* #,##0_);_(&quot;$&quot;* \(#,##0\);_(&quot;$&quot;* &quot;-&quot;??_);_(@_)">
                  <c:v>207</c:v>
                </c:pt>
                <c:pt idx="7" formatCode="_(&quot;$&quot;* #,##0_);_(&quot;$&quot;* \(#,##0\);_(&quot;$&quot;* &quot;-&quot;??_);_(@_)">
                  <c:v>3</c:v>
                </c:pt>
                <c:pt idx="8" formatCode="_(&quot;$&quot;* #,##0_);_(&quot;$&quot;* \(#,##0\);_(&quot;$&quot;* &quot;-&quot;??_);_(@_)">
                  <c:v>3</c:v>
                </c:pt>
                <c:pt idx="9" formatCode="_(&quot;$&quot;* #,##0_);_(&quot;$&quot;* \(#,##0\);_(&quot;$&quot;* &quot;-&quot;??_);_(@_)">
                  <c:v>3</c:v>
                </c:pt>
              </c:numCache>
            </c:numRef>
          </c:val>
        </c:ser>
        <c:ser>
          <c:idx val="4"/>
          <c:order val="4"/>
          <c:tx>
            <c:strRef>
              <c:f>Sheet1!$F$1</c:f>
              <c:strCache>
                <c:ptCount val="1"/>
                <c:pt idx="0">
                  <c:v>Nonspendable - Town</c:v>
                </c:pt>
              </c:strCache>
            </c:strRef>
          </c:tx>
          <c:invertIfNegative val="0"/>
          <c:cat>
            <c:numRef>
              <c:f>Sheet1!$A$2:$A$11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Sheet1!$F$2:$F$11</c:f>
              <c:numCache>
                <c:formatCode>_(* #,##0.00_);_(* \(#,##0.00\);_(* "-"??_);_(@_)</c:formatCode>
                <c:ptCount val="10"/>
                <c:pt idx="0">
                  <c:v>0</c:v>
                </c:pt>
                <c:pt idx="1">
                  <c:v>0</c:v>
                </c:pt>
                <c:pt idx="2">
                  <c:v>0</c:v>
                </c:pt>
                <c:pt idx="3">
                  <c:v>0</c:v>
                </c:pt>
                <c:pt idx="4">
                  <c:v>0</c:v>
                </c:pt>
                <c:pt idx="5">
                  <c:v>0</c:v>
                </c:pt>
                <c:pt idx="6">
                  <c:v>0</c:v>
                </c:pt>
                <c:pt idx="7">
                  <c:v>0</c:v>
                </c:pt>
                <c:pt idx="8" formatCode="_(&quot;$&quot;* #,##0_);_(&quot;$&quot;* \(#,##0\);_(&quot;$&quot;* &quot;-&quot;??_);_(@_)">
                  <c:v>241</c:v>
                </c:pt>
                <c:pt idx="9">
                  <c:v>0</c:v>
                </c:pt>
              </c:numCache>
            </c:numRef>
          </c:val>
        </c:ser>
        <c:dLbls>
          <c:showLegendKey val="0"/>
          <c:showVal val="0"/>
          <c:showCatName val="0"/>
          <c:showSerName val="0"/>
          <c:showPercent val="0"/>
          <c:showBubbleSize val="0"/>
        </c:dLbls>
        <c:gapWidth val="150"/>
        <c:overlap val="100"/>
        <c:axId val="39981056"/>
        <c:axId val="39982592"/>
      </c:barChart>
      <c:catAx>
        <c:axId val="39981056"/>
        <c:scaling>
          <c:orientation val="minMax"/>
        </c:scaling>
        <c:delete val="0"/>
        <c:axPos val="b"/>
        <c:numFmt formatCode="General" sourceLinked="1"/>
        <c:majorTickMark val="out"/>
        <c:minorTickMark val="none"/>
        <c:tickLblPos val="nextTo"/>
        <c:crossAx val="39982592"/>
        <c:crosses val="autoZero"/>
        <c:auto val="1"/>
        <c:lblAlgn val="ctr"/>
        <c:lblOffset val="100"/>
        <c:noMultiLvlLbl val="0"/>
      </c:catAx>
      <c:valAx>
        <c:axId val="39982592"/>
        <c:scaling>
          <c:orientation val="minMax"/>
        </c:scaling>
        <c:delete val="0"/>
        <c:axPos val="l"/>
        <c:majorGridlines/>
        <c:numFmt formatCode="_(&quot;$&quot;* #,##0_);_(&quot;$&quot;* \(#,##0\);_(&quot;$&quot;* &quot;-&quot;??_);_(@_)" sourceLinked="1"/>
        <c:majorTickMark val="out"/>
        <c:minorTickMark val="none"/>
        <c:tickLblPos val="nextTo"/>
        <c:crossAx val="39981056"/>
        <c:crosses val="autoZero"/>
        <c:crossBetween val="between"/>
      </c:valAx>
      <c:dTable>
        <c:showHorzBorder val="1"/>
        <c:showVertBorder val="1"/>
        <c:showOutline val="1"/>
        <c:showKeys val="1"/>
      </c:dTable>
    </c:plotArea>
    <c:plotVisOnly val="1"/>
    <c:dispBlanksAs val="gap"/>
    <c:showDLblsOverMax val="0"/>
  </c:chart>
  <c:txPr>
    <a:bodyPr/>
    <a:lstStyle/>
    <a:p>
      <a:pPr>
        <a:defRPr sz="12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stacked"/>
        <c:varyColors val="0"/>
        <c:ser>
          <c:idx val="0"/>
          <c:order val="0"/>
          <c:tx>
            <c:strRef>
              <c:f>Sheet1!$B$1</c:f>
              <c:strCache>
                <c:ptCount val="1"/>
                <c:pt idx="0">
                  <c:v>Percentage</c:v>
                </c:pt>
              </c:strCache>
            </c:strRef>
          </c:tx>
          <c:invertIfNegative val="0"/>
          <c:dPt>
            <c:idx val="0"/>
            <c:invertIfNegative val="0"/>
            <c:bubble3D val="0"/>
            <c:spPr/>
          </c:dPt>
          <c:cat>
            <c:numRef>
              <c:f>Sheet1!$A$2:$A$11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Sheet1!$B$2:$B$11</c:f>
              <c:numCache>
                <c:formatCode>0.00%</c:formatCode>
                <c:ptCount val="10"/>
                <c:pt idx="0">
                  <c:v>7.1999999999999995E-2</c:v>
                </c:pt>
                <c:pt idx="1">
                  <c:v>7.5999999999999998E-2</c:v>
                </c:pt>
                <c:pt idx="2">
                  <c:v>7.3000000000000009E-2</c:v>
                </c:pt>
                <c:pt idx="3">
                  <c:v>7.0999999999999994E-2</c:v>
                </c:pt>
                <c:pt idx="4">
                  <c:v>8.6000000000000021E-2</c:v>
                </c:pt>
                <c:pt idx="5">
                  <c:v>9.0000000000000024E-2</c:v>
                </c:pt>
                <c:pt idx="6">
                  <c:v>8.3600000000000091E-2</c:v>
                </c:pt>
                <c:pt idx="7">
                  <c:v>9.1500000000000026E-2</c:v>
                </c:pt>
                <c:pt idx="8">
                  <c:v>8.4900000000000045E-2</c:v>
                </c:pt>
                <c:pt idx="9">
                  <c:v>9.0000000000000024E-2</c:v>
                </c:pt>
              </c:numCache>
            </c:numRef>
          </c:val>
        </c:ser>
        <c:dLbls>
          <c:showLegendKey val="0"/>
          <c:showVal val="0"/>
          <c:showCatName val="0"/>
          <c:showSerName val="0"/>
          <c:showPercent val="0"/>
          <c:showBubbleSize val="0"/>
        </c:dLbls>
        <c:gapWidth val="150"/>
        <c:overlap val="100"/>
        <c:axId val="40052224"/>
        <c:axId val="40053760"/>
      </c:barChart>
      <c:catAx>
        <c:axId val="40052224"/>
        <c:scaling>
          <c:orientation val="minMax"/>
        </c:scaling>
        <c:delete val="0"/>
        <c:axPos val="b"/>
        <c:numFmt formatCode="General" sourceLinked="1"/>
        <c:majorTickMark val="out"/>
        <c:minorTickMark val="none"/>
        <c:tickLblPos val="nextTo"/>
        <c:crossAx val="40053760"/>
        <c:crosses val="autoZero"/>
        <c:auto val="1"/>
        <c:lblAlgn val="ctr"/>
        <c:lblOffset val="100"/>
        <c:noMultiLvlLbl val="0"/>
      </c:catAx>
      <c:valAx>
        <c:axId val="40053760"/>
        <c:scaling>
          <c:orientation val="minMax"/>
        </c:scaling>
        <c:delete val="0"/>
        <c:axPos val="l"/>
        <c:majorGridlines/>
        <c:numFmt formatCode="0.00%" sourceLinked="1"/>
        <c:majorTickMark val="out"/>
        <c:minorTickMark val="none"/>
        <c:tickLblPos val="nextTo"/>
        <c:crossAx val="40052224"/>
        <c:crosses val="autoZero"/>
        <c:crossBetween val="between"/>
      </c:valAx>
      <c:dTable>
        <c:showHorzBorder val="1"/>
        <c:showVertBorder val="1"/>
        <c:showOutline val="1"/>
        <c:showKeys val="1"/>
      </c:dTable>
    </c:plotArea>
    <c:plotVisOnly val="1"/>
    <c:dispBlanksAs val="gap"/>
    <c:showDLblsOverMax val="0"/>
  </c:chart>
  <c:txPr>
    <a:bodyPr/>
    <a:lstStyle/>
    <a:p>
      <a:pPr>
        <a:defRPr sz="12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71779" cy="3505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5322460" y="1"/>
            <a:ext cx="4071779" cy="350520"/>
          </a:xfrm>
          <a:prstGeom prst="rect">
            <a:avLst/>
          </a:prstGeom>
        </p:spPr>
        <p:txBody>
          <a:bodyPr vert="horz" lIns="93172" tIns="46586" rIns="93172" bIns="46586" rtlCol="0"/>
          <a:lstStyle>
            <a:lvl1pPr algn="r">
              <a:defRPr sz="1300"/>
            </a:lvl1pPr>
          </a:lstStyle>
          <a:p>
            <a:fld id="{5A721B00-6FC2-41C5-8CC8-B9EEA04C504C}" type="datetimeFigureOut">
              <a:rPr lang="en-US" smtClean="0"/>
              <a:pPr/>
              <a:t>10/21/2015</a:t>
            </a:fld>
            <a:endParaRPr lang="en-US" dirty="0"/>
          </a:p>
        </p:txBody>
      </p:sp>
      <p:sp>
        <p:nvSpPr>
          <p:cNvPr id="4" name="Footer Placeholder 3"/>
          <p:cNvSpPr>
            <a:spLocks noGrp="1"/>
          </p:cNvSpPr>
          <p:nvPr>
            <p:ph type="ftr" sz="quarter" idx="2"/>
          </p:nvPr>
        </p:nvSpPr>
        <p:spPr>
          <a:xfrm>
            <a:off x="0" y="6658664"/>
            <a:ext cx="4071779" cy="3505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5322460" y="6658664"/>
            <a:ext cx="4071779" cy="350520"/>
          </a:xfrm>
          <a:prstGeom prst="rect">
            <a:avLst/>
          </a:prstGeom>
        </p:spPr>
        <p:txBody>
          <a:bodyPr vert="horz" lIns="93172" tIns="46586" rIns="93172" bIns="46586" rtlCol="0" anchor="b"/>
          <a:lstStyle>
            <a:lvl1pPr algn="r">
              <a:defRPr sz="13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3682825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71779" cy="3505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5322460" y="1"/>
            <a:ext cx="4071779" cy="350520"/>
          </a:xfrm>
          <a:prstGeom prst="rect">
            <a:avLst/>
          </a:prstGeom>
        </p:spPr>
        <p:txBody>
          <a:bodyPr vert="horz" lIns="93172" tIns="46586" rIns="93172" bIns="46586" rtlCol="0"/>
          <a:lstStyle>
            <a:lvl1pPr algn="r">
              <a:defRPr sz="1300"/>
            </a:lvl1pPr>
          </a:lstStyle>
          <a:p>
            <a:fld id="{E964F934-0B1F-4A2D-B327-660F7F58F120}" type="datetimeFigureOut">
              <a:rPr lang="en-US" smtClean="0"/>
              <a:pPr/>
              <a:t>10/21/2015</a:t>
            </a:fld>
            <a:endParaRPr lang="en-US" dirty="0"/>
          </a:p>
        </p:txBody>
      </p:sp>
      <p:sp>
        <p:nvSpPr>
          <p:cNvPr id="4" name="Slide Image Placeholder 3"/>
          <p:cNvSpPr>
            <a:spLocks noGrp="1" noRot="1" noChangeAspect="1"/>
          </p:cNvSpPr>
          <p:nvPr>
            <p:ph type="sldImg" idx="2"/>
          </p:nvPr>
        </p:nvSpPr>
        <p:spPr>
          <a:xfrm>
            <a:off x="2944813" y="527050"/>
            <a:ext cx="3506787" cy="262890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939642" y="3329940"/>
            <a:ext cx="7517130" cy="31546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71779" cy="3505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5322460" y="6658664"/>
            <a:ext cx="4071779" cy="350520"/>
          </a:xfrm>
          <a:prstGeom prst="rect">
            <a:avLst/>
          </a:prstGeom>
        </p:spPr>
        <p:txBody>
          <a:bodyPr vert="horz" lIns="93172" tIns="46586" rIns="93172" bIns="46586" rtlCol="0" anchor="b"/>
          <a:lstStyle>
            <a:lvl1pPr algn="r">
              <a:defRPr sz="13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4022357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5725" y="527050"/>
            <a:ext cx="6916738" cy="5187950"/>
          </a:xfrm>
        </p:spPr>
      </p:sp>
      <p:sp>
        <p:nvSpPr>
          <p:cNvPr id="3" name="Notes Placeholder 2"/>
          <p:cNvSpPr>
            <a:spLocks noGrp="1"/>
          </p:cNvSpPr>
          <p:nvPr>
            <p:ph type="body" idx="1"/>
          </p:nvPr>
        </p:nvSpPr>
        <p:spPr>
          <a:xfrm>
            <a:off x="939642" y="6096000"/>
            <a:ext cx="7517130" cy="38862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5550" y="527050"/>
            <a:ext cx="6713538" cy="5035550"/>
          </a:xfrm>
        </p:spPr>
      </p:sp>
      <p:sp>
        <p:nvSpPr>
          <p:cNvPr id="3" name="Notes Placeholder 2"/>
          <p:cNvSpPr>
            <a:spLocks noGrp="1"/>
          </p:cNvSpPr>
          <p:nvPr>
            <p:ph type="body" idx="1"/>
          </p:nvPr>
        </p:nvSpPr>
        <p:spPr>
          <a:xfrm>
            <a:off x="939642" y="5867400"/>
            <a:ext cx="7517130" cy="61722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1063" y="527050"/>
            <a:ext cx="7018337" cy="5264150"/>
          </a:xfrm>
        </p:spPr>
      </p:sp>
      <p:sp>
        <p:nvSpPr>
          <p:cNvPr id="3" name="Notes Placeholder 2"/>
          <p:cNvSpPr>
            <a:spLocks noGrp="1"/>
          </p:cNvSpPr>
          <p:nvPr>
            <p:ph type="body" idx="1"/>
          </p:nvPr>
        </p:nvSpPr>
        <p:spPr>
          <a:xfrm>
            <a:off x="939642" y="6019800"/>
            <a:ext cx="7517130" cy="46482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2738" y="527050"/>
            <a:ext cx="6307137" cy="4730750"/>
          </a:xfrm>
        </p:spPr>
      </p:sp>
      <p:sp>
        <p:nvSpPr>
          <p:cNvPr id="3" name="Notes Placeholder 2"/>
          <p:cNvSpPr>
            <a:spLocks noGrp="1"/>
          </p:cNvSpPr>
          <p:nvPr>
            <p:ph type="body" idx="1"/>
          </p:nvPr>
        </p:nvSpPr>
        <p:spPr>
          <a:xfrm>
            <a:off x="939642" y="5334000"/>
            <a:ext cx="7517130" cy="115062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08150" y="527050"/>
            <a:ext cx="5902325" cy="4425950"/>
          </a:xfrm>
        </p:spPr>
      </p:sp>
      <p:sp>
        <p:nvSpPr>
          <p:cNvPr id="3" name="Notes Placeholder 2"/>
          <p:cNvSpPr>
            <a:spLocks noGrp="1"/>
          </p:cNvSpPr>
          <p:nvPr>
            <p:ph type="body" idx="1"/>
          </p:nvPr>
        </p:nvSpPr>
        <p:spPr>
          <a:xfrm>
            <a:off x="939642" y="4953000"/>
            <a:ext cx="7517130" cy="1531620"/>
          </a:xfrm>
        </p:spPr>
        <p:txBody>
          <a:bodyPr>
            <a:normAutofit/>
          </a:bodyPr>
          <a:lstStyle/>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7325" y="527050"/>
            <a:ext cx="6713538" cy="5035550"/>
          </a:xfrm>
        </p:spPr>
      </p:sp>
      <p:sp>
        <p:nvSpPr>
          <p:cNvPr id="3" name="Notes Placeholder 2"/>
          <p:cNvSpPr>
            <a:spLocks noGrp="1"/>
          </p:cNvSpPr>
          <p:nvPr>
            <p:ph type="body" idx="1"/>
          </p:nvPr>
        </p:nvSpPr>
        <p:spPr>
          <a:xfrm>
            <a:off x="1001257" y="5638800"/>
            <a:ext cx="7517130" cy="61722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4150" y="527050"/>
            <a:ext cx="6103938" cy="4578350"/>
          </a:xfrm>
        </p:spPr>
      </p:sp>
      <p:sp>
        <p:nvSpPr>
          <p:cNvPr id="3" name="Notes Placeholder 2"/>
          <p:cNvSpPr>
            <a:spLocks noGrp="1"/>
          </p:cNvSpPr>
          <p:nvPr>
            <p:ph type="body" idx="1"/>
          </p:nvPr>
        </p:nvSpPr>
        <p:spPr>
          <a:xfrm>
            <a:off x="939642" y="5181600"/>
            <a:ext cx="7517130" cy="1303020"/>
          </a:xfrm>
        </p:spPr>
        <p:txBody>
          <a:bodyPr>
            <a:normAutofit/>
          </a:bodyPr>
          <a:lstStyle/>
          <a:p>
            <a:pPr>
              <a:buFont typeface="Arial" pitchFamily="34" charset="0"/>
              <a:buChar char="•"/>
            </a:pPr>
            <a:r>
              <a:rPr lang="en-US" dirty="0" smtClean="0"/>
              <a:t>Excise taxes exceeded the budgeted amount by $101K and increased over prior year’s excise tax revenue by $68K.</a:t>
            </a:r>
          </a:p>
          <a:p>
            <a:pPr>
              <a:buFont typeface="Arial" pitchFamily="34" charset="0"/>
              <a:buChar char="•"/>
            </a:pPr>
            <a:r>
              <a:rPr lang="en-US" dirty="0" smtClean="0"/>
              <a:t>Building, electrical and plumbing permits exceeded the budgeted amount by $62K and exceeded prior year’s revenue by $38K.</a:t>
            </a:r>
          </a:p>
          <a:p>
            <a:pPr>
              <a:buFont typeface="Arial" pitchFamily="34" charset="0"/>
              <a:buChar char="•"/>
            </a:pPr>
            <a:r>
              <a:rPr lang="en-US" dirty="0" smtClean="0"/>
              <a:t>Intergovernmental revenue was higher than budgeted due to the receipt of unbudgeted grants, including a $47K community development grant.  Most of these grants have offsetting, related disbursements.</a:t>
            </a:r>
          </a:p>
          <a:p>
            <a:pPr>
              <a:buFont typeface="Arial" pitchFamily="34" charset="0"/>
              <a:buChar char="•"/>
            </a:pPr>
            <a:r>
              <a:rPr lang="en-US" dirty="0" smtClean="0"/>
              <a:t>The other revenues category is made up of smaller, miscellaneous revenues.</a:t>
            </a:r>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1763" y="527050"/>
            <a:ext cx="6207125" cy="4654550"/>
          </a:xfrm>
        </p:spPr>
      </p:sp>
      <p:sp>
        <p:nvSpPr>
          <p:cNvPr id="3" name="Notes Placeholder 2"/>
          <p:cNvSpPr>
            <a:spLocks noGrp="1"/>
          </p:cNvSpPr>
          <p:nvPr>
            <p:ph type="body" idx="1"/>
          </p:nvPr>
        </p:nvSpPr>
        <p:spPr>
          <a:xfrm>
            <a:off x="939642" y="5334000"/>
            <a:ext cx="7517130" cy="1150620"/>
          </a:xfrm>
        </p:spPr>
        <p:txBody>
          <a:bodyPr>
            <a:normAutofit lnSpcReduction="10000"/>
          </a:bodyPr>
          <a:lstStyle/>
          <a:p>
            <a:pPr>
              <a:buFont typeface="Arial" pitchFamily="34" charset="0"/>
              <a:buChar char="•"/>
            </a:pPr>
            <a:r>
              <a:rPr lang="en-US" dirty="0" smtClean="0"/>
              <a:t>General government included positive variances in administration of $14K, assessing, codes and planning of $23K, legal and audit of $16K, etc.</a:t>
            </a:r>
          </a:p>
          <a:p>
            <a:pPr>
              <a:buFont typeface="Arial" pitchFamily="34" charset="0"/>
              <a:buChar char="•"/>
            </a:pPr>
            <a:r>
              <a:rPr lang="en-US" dirty="0" smtClean="0"/>
              <a:t>General public works costs were $33K lower than budgeted and refuse disposal and recycling was $36K lower.</a:t>
            </a:r>
          </a:p>
          <a:p>
            <a:pPr>
              <a:buFont typeface="Arial" pitchFamily="34" charset="0"/>
              <a:buChar char="•"/>
            </a:pPr>
            <a:r>
              <a:rPr lang="en-US" dirty="0" smtClean="0"/>
              <a:t>Parks and grounds had a positive budget variance of $37K.</a:t>
            </a:r>
          </a:p>
          <a:p>
            <a:pPr>
              <a:buFont typeface="Arial" pitchFamily="34" charset="0"/>
              <a:buChar char="•"/>
            </a:pPr>
            <a:r>
              <a:rPr lang="en-US" dirty="0" smtClean="0"/>
              <a:t>Page 48 of the financial statements gives a detailed list of the individual projects.  Most of these will be carried over to the next year.</a:t>
            </a:r>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4138" y="527050"/>
            <a:ext cx="6611937" cy="4959350"/>
          </a:xfrm>
        </p:spPr>
      </p:sp>
      <p:sp>
        <p:nvSpPr>
          <p:cNvPr id="3" name="Notes Placeholder 2"/>
          <p:cNvSpPr>
            <a:spLocks noGrp="1"/>
          </p:cNvSpPr>
          <p:nvPr>
            <p:ph type="body" idx="1"/>
          </p:nvPr>
        </p:nvSpPr>
        <p:spPr>
          <a:xfrm>
            <a:off x="939642" y="5791200"/>
            <a:ext cx="7517130" cy="69342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8450" y="527050"/>
            <a:ext cx="6105525" cy="4578350"/>
          </a:xfrm>
        </p:spPr>
      </p:sp>
      <p:sp>
        <p:nvSpPr>
          <p:cNvPr id="3" name="Notes Placeholder 2"/>
          <p:cNvSpPr>
            <a:spLocks noGrp="1"/>
          </p:cNvSpPr>
          <p:nvPr>
            <p:ph type="body" idx="1"/>
          </p:nvPr>
        </p:nvSpPr>
        <p:spPr>
          <a:xfrm>
            <a:off x="939642" y="5105400"/>
            <a:ext cx="7517130" cy="1379220"/>
          </a:xfrm>
        </p:spPr>
        <p:txBody>
          <a:bodyPr>
            <a:normAutofit/>
          </a:bodyPr>
          <a:lstStyle/>
          <a:p>
            <a:pPr>
              <a:buFont typeface="Arial" pitchFamily="34" charset="0"/>
              <a:buChar char="•"/>
            </a:pPr>
            <a:r>
              <a:rPr lang="en-US" dirty="0" smtClean="0"/>
              <a:t>Regular instruction – often health insurance premiums are set after the budget has been drafted and passed, so they are often budgeted conservatively.  Contingency budgeted $140K; used $20K.</a:t>
            </a:r>
          </a:p>
          <a:p>
            <a:pPr>
              <a:buFont typeface="Arial" pitchFamily="34" charset="0"/>
              <a:buChar char="•"/>
            </a:pPr>
            <a:r>
              <a:rPr lang="en-US" dirty="0" smtClean="0"/>
              <a:t>School administration was $75K higher than anticipated due to small positive budget variances at the various schools and in various lines.</a:t>
            </a:r>
          </a:p>
          <a:p>
            <a:pPr>
              <a:buFont typeface="Arial" pitchFamily="34" charset="0"/>
              <a:buChar char="•"/>
            </a:pPr>
            <a:r>
              <a:rPr lang="en-US" dirty="0" smtClean="0"/>
              <a:t>System administration was over budget due to the payout of vacation days for the former business manager.</a:t>
            </a:r>
          </a:p>
          <a:p>
            <a:pPr>
              <a:buFont typeface="Arial" pitchFamily="34" charset="0"/>
              <a:buChar char="•"/>
            </a:pPr>
            <a:r>
              <a:rPr lang="en-US" dirty="0" smtClean="0"/>
              <a:t>Facilities maintenance as over budget due to some capital improvement costs; offset by savings in heating fuel costs.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9838" y="527050"/>
            <a:ext cx="6916737" cy="5187950"/>
          </a:xfrm>
        </p:spPr>
      </p:sp>
      <p:sp>
        <p:nvSpPr>
          <p:cNvPr id="3" name="Notes Placeholder 2"/>
          <p:cNvSpPr>
            <a:spLocks noGrp="1"/>
          </p:cNvSpPr>
          <p:nvPr>
            <p:ph type="body" idx="1"/>
          </p:nvPr>
        </p:nvSpPr>
        <p:spPr>
          <a:xfrm>
            <a:off x="939642" y="5791200"/>
            <a:ext cx="7517130" cy="693420"/>
          </a:xfrm>
        </p:spPr>
        <p:txBody>
          <a:bodyPr>
            <a:normAutofit/>
          </a:bodyPr>
          <a:lstStyle/>
          <a:p>
            <a:r>
              <a:rPr lang="en-US" dirty="0" smtClean="0"/>
              <a:t>Many municipalities are in the 97-98% range but few are in the 99% collection rate range.</a:t>
            </a:r>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B16C6146-E59A-4063-97B7-A37522EBDAB7}" type="datetime1">
              <a:rPr lang="en-US" smtClean="0"/>
              <a:pPr/>
              <a:t>10/21/2015</a:t>
            </a:fld>
            <a:endParaRPr lang="en-US" dirty="0"/>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93287-434E-453F-9ABC-71B51E52BF02}" type="datetime1">
              <a:rPr lang="en-US" smtClean="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54C1C3-4F53-4C07-B1BF-C2A791A83441}" type="datetime1">
              <a:rPr lang="en-US" smtClean="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0E9A2-C0DD-4D10-8E69-1C409C813B01}" type="datetime1">
              <a:rPr lang="en-US" smtClean="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4929EC-2AE5-44FA-9399-C36F2518F3D1}" type="datetime1">
              <a:rPr lang="en-US" smtClean="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052F4E-7640-4CD3-858A-C19F93A27A26}" type="datetime1">
              <a:rPr lang="en-US" smtClean="0"/>
              <a:pPr/>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375FFE-BB74-4412-AC90-22FA614C649B}" type="datetime1">
              <a:rPr lang="en-US" smtClean="0"/>
              <a:pPr/>
              <a:t>10/21/2015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BDCFB8-269F-4E69-B46A-AD65CCD87D53}" type="datetime1">
              <a:rPr lang="en-US" smtClean="0"/>
              <a:pPr/>
              <a:t>10/21/2015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A8E616-5A7C-41A8-B494-C585FD5777FF}" type="datetime1">
              <a:rPr lang="en-US" smtClean="0"/>
              <a:pPr/>
              <a:t>10/21/2015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E4863-C756-4935-934F-F185909A55FC}" type="datetime1">
              <a:rPr lang="en-US" smtClean="0"/>
              <a:pPr/>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83650-5287-43F7-B2F6-FF55B8A21879}" type="datetime1">
              <a:rPr lang="en-US" smtClean="0"/>
              <a:pPr/>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F11B5-7160-4EF6-A2BC-C917EC1521CE}" type="datetime1">
              <a:rPr lang="en-US" smtClean="0"/>
              <a:pPr/>
              <a:t>10/21/2015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152400"/>
            <a:ext cx="6858000" cy="707886"/>
          </a:xfrm>
        </p:spPr>
        <p:txBody>
          <a:bodyPr/>
          <a:lstStyle/>
          <a:p>
            <a:pPr algn="l"/>
            <a:r>
              <a:rPr lang="en-US" dirty="0" smtClean="0"/>
              <a:t>TOWN OF CAPE ELIZABETH</a:t>
            </a:r>
            <a:endParaRPr lang="en-US" dirty="0"/>
          </a:p>
        </p:txBody>
      </p:sp>
      <p:sp>
        <p:nvSpPr>
          <p:cNvPr id="5" name="Subtitle 4"/>
          <p:cNvSpPr>
            <a:spLocks noGrp="1"/>
          </p:cNvSpPr>
          <p:nvPr>
            <p:ph type="subTitle" idx="1"/>
          </p:nvPr>
        </p:nvSpPr>
        <p:spPr>
          <a:xfrm>
            <a:off x="228600" y="685800"/>
            <a:ext cx="6858000" cy="461665"/>
          </a:xfrm>
        </p:spPr>
        <p:txBody>
          <a:bodyPr/>
          <a:lstStyle/>
          <a:p>
            <a:pPr algn="l"/>
            <a:r>
              <a:rPr lang="en-US" dirty="0" smtClean="0"/>
              <a:t>FINANCIAL OVERVIEW</a:t>
            </a:r>
            <a:endParaRPr lang="en-US" dirty="0"/>
          </a:p>
        </p:txBody>
      </p:sp>
      <p:pic>
        <p:nvPicPr>
          <p:cNvPr id="7" name="Picture 6"/>
          <p:cNvPicPr/>
          <p:nvPr/>
        </p:nvPicPr>
        <p:blipFill>
          <a:blip r:embed="rId3" cstate="print"/>
          <a:srcRect/>
          <a:stretch>
            <a:fillRect/>
          </a:stretch>
        </p:blipFill>
        <p:spPr bwMode="auto">
          <a:xfrm>
            <a:off x="457200" y="5867400"/>
            <a:ext cx="1828800" cy="838200"/>
          </a:xfrm>
          <a:prstGeom prst="rect">
            <a:avLst/>
          </a:prstGeom>
          <a:noFill/>
          <a:ln w="9525">
            <a:noFill/>
            <a:miter lim="800000"/>
            <a:headEnd/>
            <a:tailEnd/>
          </a:ln>
        </p:spPr>
      </p:pic>
      <p:sp>
        <p:nvSpPr>
          <p:cNvPr id="9" name="Title 1"/>
          <p:cNvSpPr txBox="1">
            <a:spLocks/>
          </p:cNvSpPr>
          <p:nvPr/>
        </p:nvSpPr>
        <p:spPr bwMode="auto">
          <a:xfrm>
            <a:off x="228600" y="1143000"/>
            <a:ext cx="7772400" cy="2154436"/>
          </a:xfrm>
          <a:prstGeom prst="rect">
            <a:avLst/>
          </a:prstGeom>
          <a:noFill/>
          <a:ln>
            <a:miter lim="800000"/>
            <a:headEnd/>
            <a:tailEnd/>
          </a:ln>
        </p:spPr>
        <p:txBody>
          <a:bodyPr vert="horz" wrap="square" lIns="91440" tIns="45720" rIns="91440" bIns="45720" numCol="1" rtlCol="0" anchor="b" anchorCtr="0" compatLnSpc="1">
            <a:prstTxWarp prst="textNoShape">
              <a:avLst/>
            </a:prstTxWarp>
            <a:spAutoFit/>
          </a:bodyPr>
          <a:lstStyle/>
          <a:p>
            <a:pPr lvl="0">
              <a:spcBef>
                <a:spcPct val="0"/>
              </a:spcBef>
              <a:defRPr/>
            </a:pPr>
            <a:r>
              <a:rPr kumimoji="0" lang="en-US" sz="1200" b="0" i="0" u="none" strike="noStrike" kern="1200" cap="none" spc="0" normalizeH="0" baseline="0" noProof="0" dirty="0" smtClean="0">
                <a:ln>
                  <a:noFill/>
                </a:ln>
                <a:solidFill>
                  <a:schemeClr val="tx1"/>
                </a:solidFill>
                <a:effectLst/>
                <a:uLnTx/>
                <a:uFillTx/>
                <a:latin typeface="+mj-lt"/>
                <a:ea typeface="+mj-ea"/>
                <a:cs typeface="+mj-cs"/>
              </a:rPr>
              <a:t>Presented by: </a:t>
            </a:r>
            <a:br>
              <a:rPr kumimoji="0" lang="en-US" sz="1200" b="0" i="0" u="none" strike="noStrike" kern="1200" cap="none" spc="0" normalizeH="0" baseline="0" noProof="0" dirty="0" smtClean="0">
                <a:ln>
                  <a:noFill/>
                </a:ln>
                <a:solidFill>
                  <a:schemeClr val="tx1"/>
                </a:solidFill>
                <a:effectLst/>
                <a:uLnTx/>
                <a:uFillTx/>
                <a:latin typeface="+mj-lt"/>
                <a:ea typeface="+mj-ea"/>
                <a:cs typeface="+mj-cs"/>
              </a:rPr>
            </a:br>
            <a:r>
              <a:rPr lang="en-US" sz="1200" dirty="0" smtClean="0">
                <a:latin typeface="+mj-lt"/>
                <a:ea typeface="+mj-ea"/>
                <a:cs typeface="+mj-cs"/>
              </a:rPr>
              <a:t>Casey Leonard and Jennifer Conners</a:t>
            </a:r>
            <a:r>
              <a:rPr kumimoji="0" lang="en-US" sz="1200" b="0" i="0" u="none" strike="noStrike" kern="1200" cap="none" spc="0" normalizeH="0" baseline="0" noProof="0" dirty="0" smtClean="0">
                <a:ln>
                  <a:noFill/>
                </a:ln>
                <a:solidFill>
                  <a:schemeClr val="tx1"/>
                </a:solidFill>
                <a:effectLst/>
                <a:uLnTx/>
                <a:uFillTx/>
                <a:latin typeface="+mj-lt"/>
                <a:ea typeface="+mj-ea"/>
                <a:cs typeface="+mj-cs"/>
              </a:rPr>
              <a:t/>
            </a:r>
            <a:br>
              <a:rPr kumimoji="0" lang="en-US" sz="1200" b="0" i="0" u="none" strike="noStrike" kern="1200" cap="none" spc="0" normalizeH="0" baseline="0" noProof="0" dirty="0" smtClean="0">
                <a:ln>
                  <a:noFill/>
                </a:ln>
                <a:solidFill>
                  <a:schemeClr val="tx1"/>
                </a:solidFill>
                <a:effectLst/>
                <a:uLnTx/>
                <a:uFillTx/>
                <a:latin typeface="+mj-lt"/>
                <a:ea typeface="+mj-ea"/>
                <a:cs typeface="+mj-cs"/>
              </a:rPr>
            </a:br>
            <a:r>
              <a:rPr kumimoji="0" lang="en-US" sz="1200" b="0" i="1"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RUNYON KERSTEEN OUELLETTE</a:t>
            </a:r>
            <a:r>
              <a:rPr kumimoji="0" lang="en-US" sz="1200" b="0" i="1" u="none" strike="noStrike" kern="1200" cap="none" spc="0" normalizeH="0" baseline="0" noProof="0" dirty="0" smtClean="0">
                <a:ln>
                  <a:noFill/>
                </a:ln>
                <a:solidFill>
                  <a:schemeClr val="hlink"/>
                </a:solidFill>
                <a:effectLst/>
                <a:uLnTx/>
                <a:uFillTx/>
                <a:latin typeface="+mj-lt"/>
                <a:ea typeface="+mj-ea"/>
                <a:cs typeface="+mj-cs"/>
              </a:rPr>
              <a:t/>
            </a:r>
            <a:br>
              <a:rPr kumimoji="0" lang="en-US" sz="1200" b="0" i="1" u="none" strike="noStrike" kern="1200" cap="none" spc="0" normalizeH="0" baseline="0" noProof="0" dirty="0" smtClean="0">
                <a:ln>
                  <a:noFill/>
                </a:ln>
                <a:solidFill>
                  <a:schemeClr val="hlink"/>
                </a:solidFill>
                <a:effectLst/>
                <a:uLnTx/>
                <a:uFillTx/>
                <a:latin typeface="+mj-lt"/>
                <a:ea typeface="+mj-ea"/>
                <a:cs typeface="+mj-cs"/>
              </a:rPr>
            </a:br>
            <a:r>
              <a:rPr kumimoji="0" lang="en-US" sz="1200" b="0" i="0" u="none" strike="noStrike" kern="1200" cap="none" spc="0" normalizeH="0" baseline="0" noProof="0" dirty="0" smtClean="0">
                <a:ln>
                  <a:noFill/>
                </a:ln>
                <a:solidFill>
                  <a:schemeClr val="tx1"/>
                </a:solidFill>
                <a:effectLst/>
                <a:uLnTx/>
                <a:uFillTx/>
                <a:latin typeface="+mj-lt"/>
                <a:ea typeface="+mj-ea"/>
                <a:cs typeface="+mj-cs"/>
              </a:rPr>
              <a:t/>
            </a:r>
            <a:br>
              <a:rPr kumimoji="0" lang="en-US" sz="1200" b="0" i="0" u="none" strike="noStrike" kern="1200" cap="none" spc="0" normalizeH="0" baseline="0" noProof="0" dirty="0" smtClean="0">
                <a:ln>
                  <a:noFill/>
                </a:ln>
                <a:solidFill>
                  <a:schemeClr val="tx1"/>
                </a:solidFill>
                <a:effectLst/>
                <a:uLnTx/>
                <a:uFillTx/>
                <a:latin typeface="+mj-lt"/>
                <a:ea typeface="+mj-ea"/>
                <a:cs typeface="+mj-cs"/>
              </a:rPr>
            </a:br>
            <a:r>
              <a:rPr lang="en-US" sz="1200" dirty="0" smtClean="0"/>
              <a:t>Recently, the Town of Cape Elizabeth completed the financial audit process. The School Department is part of the Town and has been included in the Town’s financial statements. We are pleased to report that the Town received an unmodified opinion, which means the financial statements are fairly stated in all material respects. Further, the Town reported no significant deficiencies or material weaknesses related to its internal controls.  However, the Town did report a finding for its Local Entitlement program.  The remainder of this publication is dedicated to providing you with the financial results for fiscal year 2015. We hope you find this information useful and understandable. Finally, we wish to express our appreciation to all those who were so helpful to us during the audit process. It truly is a pleasure working with your staff.</a:t>
            </a:r>
            <a:r>
              <a:rPr lang="en-US" sz="1400" dirty="0" smtClean="0"/>
              <a:t> </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Rectangle 6"/>
          <p:cNvSpPr>
            <a:spLocks noChangeArrowheads="1"/>
          </p:cNvSpPr>
          <p:nvPr/>
        </p:nvSpPr>
        <p:spPr bwMode="auto">
          <a:xfrm>
            <a:off x="4343400" y="3200400"/>
            <a:ext cx="4191000" cy="2308324"/>
          </a:xfrm>
          <a:prstGeom prst="rect">
            <a:avLst/>
          </a:prstGeom>
          <a:noFill/>
          <a:ln w="9525">
            <a:noFill/>
            <a:miter lim="800000"/>
            <a:headEnd/>
            <a:tailEnd/>
          </a:ln>
        </p:spPr>
        <p:txBody>
          <a:bodyPr wrap="square">
            <a:spAutoFit/>
          </a:bodyPr>
          <a:lstStyle/>
          <a:p>
            <a:pPr marL="342900" indent="-342900"/>
            <a:r>
              <a:rPr lang="en-US" sz="1200" u="sng" dirty="0" smtClean="0">
                <a:latin typeface="Calibri" pitchFamily="34" charset="0"/>
              </a:rPr>
              <a:t>INSIDE</a:t>
            </a:r>
          </a:p>
          <a:p>
            <a:pPr marL="342900" indent="-342900"/>
            <a:endParaRPr lang="en-US" sz="1200" u="sng" dirty="0" smtClean="0">
              <a:latin typeface="Calibri" pitchFamily="34" charset="0"/>
            </a:endParaRPr>
          </a:p>
          <a:p>
            <a:pPr marL="228600" indent="-228600">
              <a:buAutoNum type="arabicPeriod" startAt="2"/>
            </a:pPr>
            <a:r>
              <a:rPr lang="en-US" sz="1200" dirty="0" smtClean="0">
                <a:latin typeface="Calibri" pitchFamily="34" charset="0"/>
              </a:rPr>
              <a:t>General Fund – Assets</a:t>
            </a:r>
          </a:p>
          <a:p>
            <a:pPr marL="228600" indent="-228600">
              <a:buAutoNum type="arabicPeriod" startAt="2"/>
            </a:pPr>
            <a:r>
              <a:rPr lang="en-US" sz="1200" dirty="0" smtClean="0">
                <a:latin typeface="Calibri" pitchFamily="34" charset="0"/>
              </a:rPr>
              <a:t>General Fund – Liabilities and Deferred Inflows of Resources</a:t>
            </a:r>
          </a:p>
          <a:p>
            <a:pPr marL="228600" indent="-228600">
              <a:buAutoNum type="arabicPeriod" startAt="2"/>
            </a:pPr>
            <a:r>
              <a:rPr lang="en-US" sz="1200" dirty="0" smtClean="0">
                <a:latin typeface="Calibri" pitchFamily="34" charset="0"/>
              </a:rPr>
              <a:t>General Fund – Equity</a:t>
            </a:r>
          </a:p>
          <a:p>
            <a:pPr marL="228600" indent="-228600">
              <a:buAutoNum type="arabicPeriod" startAt="2"/>
            </a:pPr>
            <a:r>
              <a:rPr lang="en-US" sz="1200" dirty="0" smtClean="0">
                <a:latin typeface="Calibri" pitchFamily="34" charset="0"/>
              </a:rPr>
              <a:t>General Fund – Revenues </a:t>
            </a:r>
          </a:p>
          <a:p>
            <a:pPr marL="228600" indent="-228600">
              <a:buAutoNum type="arabicPeriod" startAt="2"/>
            </a:pPr>
            <a:r>
              <a:rPr lang="en-US" sz="1200" dirty="0" smtClean="0">
                <a:latin typeface="Calibri" pitchFamily="34" charset="0"/>
              </a:rPr>
              <a:t>General Fund – Expenditures</a:t>
            </a:r>
          </a:p>
          <a:p>
            <a:pPr marL="228600" indent="-228600">
              <a:buAutoNum type="arabicPeriod" startAt="2"/>
            </a:pPr>
            <a:r>
              <a:rPr lang="en-US" sz="1200" dirty="0" smtClean="0">
                <a:latin typeface="Calibri" pitchFamily="34" charset="0"/>
              </a:rPr>
              <a:t>General Fund – Revenues – School Department Only</a:t>
            </a:r>
          </a:p>
          <a:p>
            <a:pPr marL="228600" indent="-228600">
              <a:buAutoNum type="arabicPeriod" startAt="2"/>
            </a:pPr>
            <a:r>
              <a:rPr lang="en-US" sz="1200" dirty="0" smtClean="0">
                <a:latin typeface="Calibri" pitchFamily="34" charset="0"/>
              </a:rPr>
              <a:t>General Fund – Expenditures – School Department Only</a:t>
            </a:r>
          </a:p>
          <a:p>
            <a:pPr marL="228600" indent="-228600">
              <a:buAutoNum type="arabicPeriod" startAt="2"/>
            </a:pPr>
            <a:r>
              <a:rPr lang="en-US" sz="1200" dirty="0" smtClean="0">
                <a:latin typeface="Calibri" pitchFamily="34" charset="0"/>
              </a:rPr>
              <a:t>Property Tax Collection Rates    </a:t>
            </a:r>
          </a:p>
          <a:p>
            <a:pPr marL="228600" indent="-228600">
              <a:buAutoNum type="arabicPeriod" startAt="2"/>
            </a:pPr>
            <a:r>
              <a:rPr lang="en-US" sz="1200" dirty="0" smtClean="0">
                <a:latin typeface="Calibri" pitchFamily="34" charset="0"/>
              </a:rPr>
              <a:t>Fund Balance Analysis, FY 2006 – FY 2015</a:t>
            </a:r>
          </a:p>
          <a:p>
            <a:pPr marL="228600" indent="-228600">
              <a:buAutoNum type="arabicPeriod" startAt="2"/>
            </a:pPr>
            <a:r>
              <a:rPr lang="en-US" sz="1200" dirty="0" smtClean="0">
                <a:latin typeface="Calibri" pitchFamily="34" charset="0"/>
              </a:rPr>
              <a:t>Unassigned Fund Balance as a Percentage of Budget</a:t>
            </a:r>
          </a:p>
        </p:txBody>
      </p:sp>
      <p:sp>
        <p:nvSpPr>
          <p:cNvPr id="11" name="Rectangle 17"/>
          <p:cNvSpPr>
            <a:spLocks noChangeArrowheads="1"/>
          </p:cNvSpPr>
          <p:nvPr/>
        </p:nvSpPr>
        <p:spPr bwMode="auto">
          <a:xfrm>
            <a:off x="228600" y="3581400"/>
            <a:ext cx="4191000" cy="2308324"/>
          </a:xfrm>
          <a:prstGeom prst="rect">
            <a:avLst/>
          </a:prstGeom>
          <a:noFill/>
          <a:ln w="9525">
            <a:noFill/>
            <a:miter lim="800000"/>
            <a:headEnd/>
            <a:tailEnd/>
          </a:ln>
        </p:spPr>
        <p:txBody>
          <a:bodyPr>
            <a:spAutoFit/>
          </a:bodyPr>
          <a:lstStyle/>
          <a:p>
            <a:pPr algn="l"/>
            <a:r>
              <a:rPr lang="en-US" sz="1200" b="1" i="1" u="sng" dirty="0">
                <a:latin typeface="Calibri" pitchFamily="34" charset="0"/>
              </a:rPr>
              <a:t>About this </a:t>
            </a:r>
            <a:r>
              <a:rPr lang="en-US" sz="1200" b="1" i="1" u="sng" dirty="0" smtClean="0">
                <a:latin typeface="Calibri" pitchFamily="34" charset="0"/>
              </a:rPr>
              <a:t>presentation</a:t>
            </a:r>
          </a:p>
          <a:p>
            <a:pPr algn="l"/>
            <a:endParaRPr lang="en-US" sz="1200" b="1" i="1" u="sng" dirty="0">
              <a:latin typeface="Calibri" pitchFamily="34" charset="0"/>
            </a:endParaRPr>
          </a:p>
          <a:p>
            <a:pPr algn="l"/>
            <a:r>
              <a:rPr lang="en-US" sz="1200" dirty="0">
                <a:latin typeface="Calibri" pitchFamily="34" charset="0"/>
              </a:rPr>
              <a:t>This presentation is intended as a tool to assist the </a:t>
            </a:r>
            <a:r>
              <a:rPr lang="en-US" sz="1200" dirty="0" smtClean="0">
                <a:latin typeface="Calibri" pitchFamily="34" charset="0"/>
              </a:rPr>
              <a:t>Town Council, School Board </a:t>
            </a:r>
            <a:r>
              <a:rPr lang="en-US" sz="1200" dirty="0">
                <a:latin typeface="Calibri" pitchFamily="34" charset="0"/>
              </a:rPr>
              <a:t>and management in understanding its financial operating </a:t>
            </a:r>
            <a:r>
              <a:rPr lang="en-US" sz="1200" dirty="0" smtClean="0">
                <a:latin typeface="Calibri" pitchFamily="34" charset="0"/>
              </a:rPr>
              <a:t>results. The </a:t>
            </a:r>
            <a:r>
              <a:rPr lang="en-US" sz="1200" dirty="0">
                <a:latin typeface="Calibri" pitchFamily="34" charset="0"/>
              </a:rPr>
              <a:t>information contained in this publication should be read in conjunction with the audited financial statements and related disclosures and should not be used for any other purposes without the expressed consent of </a:t>
            </a:r>
            <a:r>
              <a:rPr lang="en-US" sz="1200" i="1" dirty="0">
                <a:solidFill>
                  <a:schemeClr val="tx2">
                    <a:lumMod val="60000"/>
                    <a:lumOff val="40000"/>
                  </a:schemeClr>
                </a:solidFill>
                <a:latin typeface="Calibri" pitchFamily="34" charset="0"/>
              </a:rPr>
              <a:t>RUNYON KERSTEEN OUELLETTE</a:t>
            </a:r>
            <a:r>
              <a:rPr lang="en-US" sz="1200" dirty="0">
                <a:latin typeface="Calibri" pitchFamily="34" charset="0"/>
              </a:rPr>
              <a:t>.  </a:t>
            </a:r>
          </a:p>
          <a:p>
            <a:pPr algn="l"/>
            <a:endParaRPr lang="en-US" sz="1200" dirty="0">
              <a:latin typeface="Calibri" pitchFamily="34" charset="0"/>
            </a:endParaRPr>
          </a:p>
          <a:p>
            <a:pPr algn="l"/>
            <a:r>
              <a:rPr lang="en-US" sz="1200" dirty="0">
                <a:latin typeface="Calibri" pitchFamily="34" charset="0"/>
              </a:rPr>
              <a:t>Please contact us at 207-773-2986 or 1-800-486-1784</a:t>
            </a:r>
            <a:br>
              <a:rPr lang="en-US" sz="1200" dirty="0">
                <a:latin typeface="Calibri" pitchFamily="34" charset="0"/>
              </a:rPr>
            </a:br>
            <a:r>
              <a:rPr lang="en-US" sz="1200" dirty="0">
                <a:latin typeface="Calibri" pitchFamily="34" charset="0"/>
              </a:rPr>
              <a:t>20 Long Creek Drive, South Portland, ME 04106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dirty="0" smtClean="0"/>
              <a:t>TOWN OF CAPE ELIZABETH</a:t>
            </a:r>
            <a:endParaRPr lang="en-US" dirty="0"/>
          </a:p>
        </p:txBody>
      </p:sp>
      <p:pic>
        <p:nvPicPr>
          <p:cNvPr id="5" name="Content Placeholder 4"/>
          <p:cNvPicPr>
            <a:picLocks noGrp="1"/>
          </p:cNvPicPr>
          <p:nvPr>
            <p:ph idx="1"/>
          </p:nvPr>
        </p:nvPicPr>
        <p:blipFill>
          <a:blip r:embed="rId3" cstate="print"/>
          <a:srcRect/>
          <a:stretch>
            <a:fillRect/>
          </a:stretch>
        </p:blipFill>
        <p:spPr bwMode="auto">
          <a:xfrm>
            <a:off x="381000" y="6096000"/>
            <a:ext cx="1684166" cy="472281"/>
          </a:xfrm>
          <a:prstGeom prst="rect">
            <a:avLst/>
          </a:prstGeom>
          <a:noFill/>
          <a:ln w="9525">
            <a:noFill/>
            <a:miter lim="800000"/>
            <a:headEnd/>
            <a:tailEnd/>
          </a:ln>
        </p:spPr>
      </p:pic>
      <p:sp>
        <p:nvSpPr>
          <p:cNvPr id="6" name="Subtitle 4"/>
          <p:cNvSpPr txBox="1">
            <a:spLocks/>
          </p:cNvSpPr>
          <p:nvPr/>
        </p:nvSpPr>
        <p:spPr>
          <a:xfrm>
            <a:off x="228600" y="838200"/>
            <a:ext cx="8305800" cy="46166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dirty="0" smtClean="0">
                <a:solidFill>
                  <a:schemeClr val="accent1">
                    <a:lumMod val="75000"/>
                  </a:schemeClr>
                </a:solidFill>
              </a:rPr>
              <a:t>FUND BALANCE ANALYSIS, FY 2006 – 2015 </a:t>
            </a:r>
            <a:r>
              <a:rPr lang="en-US" sz="2400" noProof="0" dirty="0" smtClean="0">
                <a:solidFill>
                  <a:schemeClr val="accent1">
                    <a:lumMod val="75000"/>
                  </a:schemeClr>
                </a:solidFill>
              </a:rPr>
              <a:t>(IN THOUSANDS)</a:t>
            </a: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graphicFrame>
        <p:nvGraphicFramePr>
          <p:cNvPr id="7" name="Chart 6"/>
          <p:cNvGraphicFramePr/>
          <p:nvPr/>
        </p:nvGraphicFramePr>
        <p:xfrm>
          <a:off x="838200" y="1397000"/>
          <a:ext cx="7620000" cy="4318000"/>
        </p:xfrm>
        <a:graphic>
          <a:graphicData uri="http://schemas.openxmlformats.org/drawingml/2006/chart">
            <c:chart xmlns:c="http://schemas.openxmlformats.org/drawingml/2006/chart" xmlns:r="http://schemas.openxmlformats.org/officeDocument/2006/relationships" r:id="rId4"/>
          </a:graphicData>
        </a:graphic>
      </p:graphicFrame>
      <p:sp>
        <p:nvSpPr>
          <p:cNvPr id="8" name="Slide Number Placeholder 7"/>
          <p:cNvSpPr>
            <a:spLocks noGrp="1"/>
          </p:cNvSpPr>
          <p:nvPr>
            <p:ph type="sldNum" sz="quarter" idx="12"/>
          </p:nvPr>
        </p:nvSpPr>
        <p:spPr/>
        <p:txBody>
          <a:bodyPr/>
          <a:lstStyle/>
          <a:p>
            <a:fld id="{C238F03A-58E1-4ECA-9024-348A9A81A53D}"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dirty="0" smtClean="0"/>
              <a:t>TOWN OF CAPE ELIZABETH</a:t>
            </a:r>
            <a:endParaRPr lang="en-US" dirty="0"/>
          </a:p>
        </p:txBody>
      </p:sp>
      <p:pic>
        <p:nvPicPr>
          <p:cNvPr id="5" name="Content Placeholder 4"/>
          <p:cNvPicPr>
            <a:picLocks noGrp="1"/>
          </p:cNvPicPr>
          <p:nvPr>
            <p:ph idx="1"/>
          </p:nvPr>
        </p:nvPicPr>
        <p:blipFill>
          <a:blip r:embed="rId3" cstate="print"/>
          <a:srcRect/>
          <a:stretch>
            <a:fillRect/>
          </a:stretch>
        </p:blipFill>
        <p:spPr bwMode="auto">
          <a:xfrm>
            <a:off x="381000" y="6096000"/>
            <a:ext cx="1684166" cy="472281"/>
          </a:xfrm>
          <a:prstGeom prst="rect">
            <a:avLst/>
          </a:prstGeom>
          <a:noFill/>
          <a:ln w="9525">
            <a:noFill/>
            <a:miter lim="800000"/>
            <a:headEnd/>
            <a:tailEnd/>
          </a:ln>
        </p:spPr>
      </p:pic>
      <p:sp>
        <p:nvSpPr>
          <p:cNvPr id="6" name="Subtitle 4"/>
          <p:cNvSpPr txBox="1">
            <a:spLocks/>
          </p:cNvSpPr>
          <p:nvPr/>
        </p:nvSpPr>
        <p:spPr>
          <a:xfrm>
            <a:off x="228600" y="838200"/>
            <a:ext cx="8305800" cy="46166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dirty="0" smtClean="0">
                <a:solidFill>
                  <a:schemeClr val="accent1">
                    <a:lumMod val="75000"/>
                  </a:schemeClr>
                </a:solidFill>
              </a:rPr>
              <a:t>UNASSIGNED FUND BALANCE AS A PERCENTAGE OF BUDGET</a:t>
            </a: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graphicFrame>
        <p:nvGraphicFramePr>
          <p:cNvPr id="7" name="Chart 6"/>
          <p:cNvGraphicFramePr/>
          <p:nvPr/>
        </p:nvGraphicFramePr>
        <p:xfrm>
          <a:off x="838200" y="1397000"/>
          <a:ext cx="7620000" cy="3251200"/>
        </p:xfrm>
        <a:graphic>
          <a:graphicData uri="http://schemas.openxmlformats.org/drawingml/2006/chart">
            <c:chart xmlns:c="http://schemas.openxmlformats.org/drawingml/2006/chart" xmlns:r="http://schemas.openxmlformats.org/officeDocument/2006/relationships" r:id="rId4"/>
          </a:graphicData>
        </a:graphic>
      </p:graphicFrame>
      <p:sp>
        <p:nvSpPr>
          <p:cNvPr id="8" name="Slide Number Placeholder 7"/>
          <p:cNvSpPr>
            <a:spLocks noGrp="1"/>
          </p:cNvSpPr>
          <p:nvPr>
            <p:ph type="sldNum" sz="quarter" idx="12"/>
          </p:nvPr>
        </p:nvSpPr>
        <p:spPr/>
        <p:txBody>
          <a:bodyPr/>
          <a:lstStyle/>
          <a:p>
            <a:fld id="{C238F03A-58E1-4ECA-9024-348A9A81A53D}" type="slidenum">
              <a:rPr lang="en-US" smtClean="0"/>
              <a:pPr/>
              <a:t>11</a:t>
            </a:fld>
            <a:endParaRPr lang="en-US" dirty="0"/>
          </a:p>
        </p:txBody>
      </p:sp>
      <p:sp>
        <p:nvSpPr>
          <p:cNvPr id="9" name="TextBox 8"/>
          <p:cNvSpPr txBox="1"/>
          <p:nvPr/>
        </p:nvSpPr>
        <p:spPr>
          <a:xfrm>
            <a:off x="2057400" y="4572000"/>
            <a:ext cx="6172200" cy="1354217"/>
          </a:xfrm>
          <a:prstGeom prst="rect">
            <a:avLst/>
          </a:prstGeom>
          <a:noFill/>
        </p:spPr>
        <p:txBody>
          <a:bodyPr wrap="square" rtlCol="0">
            <a:spAutoFit/>
          </a:bodyPr>
          <a:lstStyle/>
          <a:p>
            <a:r>
              <a:rPr lang="en-US" sz="1200" b="1" i="1" dirty="0" smtClean="0">
                <a:solidFill>
                  <a:schemeClr val="tx2">
                    <a:lumMod val="60000"/>
                    <a:lumOff val="40000"/>
                  </a:schemeClr>
                </a:solidFill>
              </a:rPr>
              <a:t>OBSERVATIONS</a:t>
            </a:r>
          </a:p>
          <a:p>
            <a:pPr marL="273050" indent="-273050" eaLnBrk="0" hangingPunct="0">
              <a:spcBef>
                <a:spcPts val="600"/>
              </a:spcBef>
              <a:buClr>
                <a:schemeClr val="hlink"/>
              </a:buClr>
              <a:buSzPct val="80000"/>
              <a:buFont typeface="Arial" pitchFamily="34" charset="0"/>
              <a:buChar char="•"/>
            </a:pPr>
            <a:r>
              <a:rPr lang="en-US" sz="1200" dirty="0" smtClean="0">
                <a:latin typeface="Calibri" pitchFamily="34" charset="0"/>
              </a:rPr>
              <a:t>Fund balance provides working capital for the Town and enhances its credit worthiness. The Town’s policy is to target unassigned fund balance of 8.33% of annual operating revenues</a:t>
            </a:r>
            <a:r>
              <a:rPr lang="en-US" sz="1200" dirty="0" smtClean="0">
                <a:solidFill>
                  <a:srgbClr val="FF0000"/>
                </a:solidFill>
                <a:latin typeface="Calibri" pitchFamily="34" charset="0"/>
              </a:rPr>
              <a:t>.  </a:t>
            </a:r>
            <a:r>
              <a:rPr lang="en-US" sz="1200" dirty="0" smtClean="0">
                <a:latin typeface="Calibri" pitchFamily="34" charset="0"/>
              </a:rPr>
              <a:t>The current percentage calculated in accordance with the Town’s policy equals 9.49%. </a:t>
            </a:r>
          </a:p>
          <a:p>
            <a:pPr marL="273050" indent="-273050" eaLnBrk="0" hangingPunct="0">
              <a:spcBef>
                <a:spcPts val="600"/>
              </a:spcBef>
              <a:buClr>
                <a:schemeClr val="hlink"/>
              </a:buClr>
              <a:buSzPct val="80000"/>
              <a:buFont typeface="Arial" pitchFamily="34" charset="0"/>
              <a:buChar char="•"/>
            </a:pPr>
            <a:r>
              <a:rPr lang="en-US" sz="1200" dirty="0" smtClean="0">
                <a:latin typeface="Calibri" pitchFamily="34" charset="0"/>
              </a:rPr>
              <a:t>RKO generally recommends one to two months of expenditures which equals 8.33% to 16.66%.</a:t>
            </a:r>
            <a:endParaRPr lang="en-US" sz="120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dirty="0" smtClean="0"/>
              <a:t>TOWN OF CAPE ELIZABETH</a:t>
            </a:r>
            <a:endParaRPr lang="en-US" dirty="0"/>
          </a:p>
        </p:txBody>
      </p:sp>
      <p:pic>
        <p:nvPicPr>
          <p:cNvPr id="5" name="Content Placeholder 4"/>
          <p:cNvPicPr>
            <a:picLocks noGrp="1"/>
          </p:cNvPicPr>
          <p:nvPr>
            <p:ph idx="1"/>
          </p:nvPr>
        </p:nvPicPr>
        <p:blipFill>
          <a:blip r:embed="rId3" cstate="print"/>
          <a:srcRect/>
          <a:stretch>
            <a:fillRect/>
          </a:stretch>
        </p:blipFill>
        <p:spPr bwMode="auto">
          <a:xfrm>
            <a:off x="381000" y="6096000"/>
            <a:ext cx="1684166" cy="472281"/>
          </a:xfrm>
          <a:prstGeom prst="rect">
            <a:avLst/>
          </a:prstGeom>
          <a:noFill/>
          <a:ln w="9525">
            <a:noFill/>
            <a:miter lim="800000"/>
            <a:headEnd/>
            <a:tailEnd/>
          </a:ln>
        </p:spPr>
      </p:pic>
      <p:sp>
        <p:nvSpPr>
          <p:cNvPr id="6" name="Subtitle 4"/>
          <p:cNvSpPr txBox="1">
            <a:spLocks/>
          </p:cNvSpPr>
          <p:nvPr/>
        </p:nvSpPr>
        <p:spPr>
          <a:xfrm>
            <a:off x="228600" y="838200"/>
            <a:ext cx="6858000" cy="46166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noProof="0" dirty="0" smtClean="0">
                <a:solidFill>
                  <a:schemeClr val="accent1">
                    <a:lumMod val="75000"/>
                  </a:schemeClr>
                </a:solidFill>
              </a:rPr>
              <a:t>GENERAL FUND – ASSETS </a:t>
            </a: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graphicFrame>
        <p:nvGraphicFramePr>
          <p:cNvPr id="7" name="Chart 6"/>
          <p:cNvGraphicFramePr/>
          <p:nvPr/>
        </p:nvGraphicFramePr>
        <p:xfrm>
          <a:off x="381000" y="1397000"/>
          <a:ext cx="8382000" cy="3251200"/>
        </p:xfrm>
        <a:graphic>
          <a:graphicData uri="http://schemas.openxmlformats.org/drawingml/2006/chart">
            <c:chart xmlns:c="http://schemas.openxmlformats.org/drawingml/2006/chart" xmlns:r="http://schemas.openxmlformats.org/officeDocument/2006/relationships" r:id="rId4"/>
          </a:graphicData>
        </a:graphic>
      </p:graphicFrame>
      <p:sp>
        <p:nvSpPr>
          <p:cNvPr id="8" name="Slide Number Placeholder 7"/>
          <p:cNvSpPr>
            <a:spLocks noGrp="1"/>
          </p:cNvSpPr>
          <p:nvPr>
            <p:ph type="sldNum" sz="quarter" idx="12"/>
          </p:nvPr>
        </p:nvSpPr>
        <p:spPr/>
        <p:txBody>
          <a:bodyPr/>
          <a:lstStyle/>
          <a:p>
            <a:fld id="{C238F03A-58E1-4ECA-9024-348A9A81A53D}" type="slidenum">
              <a:rPr lang="en-US" smtClean="0"/>
              <a:pPr/>
              <a:t>2</a:t>
            </a:fld>
            <a:endParaRPr lang="en-US" dirty="0"/>
          </a:p>
        </p:txBody>
      </p:sp>
      <p:sp>
        <p:nvSpPr>
          <p:cNvPr id="9" name="TextBox 8"/>
          <p:cNvSpPr txBox="1"/>
          <p:nvPr/>
        </p:nvSpPr>
        <p:spPr>
          <a:xfrm>
            <a:off x="2209800" y="4648200"/>
            <a:ext cx="6324600" cy="1800493"/>
          </a:xfrm>
          <a:prstGeom prst="rect">
            <a:avLst/>
          </a:prstGeom>
          <a:noFill/>
        </p:spPr>
        <p:txBody>
          <a:bodyPr wrap="square" rtlCol="0">
            <a:spAutoFit/>
          </a:bodyPr>
          <a:lstStyle/>
          <a:p>
            <a:r>
              <a:rPr lang="en-US" sz="1200" b="1" i="1" dirty="0" smtClean="0">
                <a:solidFill>
                  <a:schemeClr val="tx2">
                    <a:lumMod val="60000"/>
                    <a:lumOff val="40000"/>
                  </a:schemeClr>
                </a:solidFill>
              </a:rPr>
              <a:t>SUMMARY OF SIGNIFICANT CHANGES</a:t>
            </a:r>
            <a:endParaRPr lang="en-US" sz="1200" b="1" i="1" dirty="0" smtClean="0">
              <a:solidFill>
                <a:schemeClr val="tx2">
                  <a:lumMod val="60000"/>
                  <a:lumOff val="40000"/>
                </a:schemeClr>
              </a:solidFill>
              <a:latin typeface="Calibri" pitchFamily="34" charset="0"/>
            </a:endParaRPr>
          </a:p>
          <a:p>
            <a:pPr marL="228600" indent="-228600" algn="just">
              <a:spcBef>
                <a:spcPts val="600"/>
              </a:spcBef>
              <a:buClr>
                <a:srgbClr val="0070C0"/>
              </a:buClr>
              <a:buFont typeface="Arial" pitchFamily="34" charset="0"/>
              <a:buChar char="•"/>
            </a:pPr>
            <a:r>
              <a:rPr lang="en-US" sz="1200" dirty="0" smtClean="0">
                <a:latin typeface="Calibri" pitchFamily="34" charset="0"/>
              </a:rPr>
              <a:t>The 2015 </a:t>
            </a:r>
            <a:r>
              <a:rPr lang="en-US" sz="1200" b="1" dirty="0" smtClean="0">
                <a:latin typeface="Calibri" pitchFamily="34" charset="0"/>
              </a:rPr>
              <a:t>cash</a:t>
            </a:r>
            <a:r>
              <a:rPr lang="en-US" sz="1200" dirty="0" smtClean="0">
                <a:latin typeface="Calibri" pitchFamily="34" charset="0"/>
              </a:rPr>
              <a:t> </a:t>
            </a:r>
            <a:r>
              <a:rPr lang="en-US" sz="1200" b="1" dirty="0" smtClean="0">
                <a:latin typeface="Calibri" pitchFamily="34" charset="0"/>
              </a:rPr>
              <a:t>balance</a:t>
            </a:r>
            <a:r>
              <a:rPr lang="en-US" sz="1200" dirty="0" smtClean="0">
                <a:latin typeface="Calibri" pitchFamily="34" charset="0"/>
              </a:rPr>
              <a:t> (which is net of interfund loans payable) increased by approximately $578K.  This was due to revenues exceeding expenditures, the collection of prior year receivables, and the timing of payments on current year liabilities.</a:t>
            </a:r>
            <a:endParaRPr lang="en-US" sz="1200" dirty="0" smtClean="0"/>
          </a:p>
          <a:p>
            <a:pPr marL="228600" indent="-228600" algn="just">
              <a:spcBef>
                <a:spcPts val="600"/>
              </a:spcBef>
              <a:buClr>
                <a:srgbClr val="0070C0"/>
              </a:buClr>
              <a:buFont typeface="Arial" pitchFamily="34" charset="0"/>
              <a:buChar char="•"/>
            </a:pPr>
            <a:r>
              <a:rPr lang="en-US" sz="1200" b="1" dirty="0" smtClean="0"/>
              <a:t>Accounts receivable </a:t>
            </a:r>
            <a:r>
              <a:rPr lang="en-US" sz="1200" dirty="0" smtClean="0"/>
              <a:t>increased by approximately $109k due to the timing of payments received at year end.</a:t>
            </a:r>
          </a:p>
          <a:p>
            <a:pPr marL="228600" indent="-228600" algn="just">
              <a:spcBef>
                <a:spcPts val="600"/>
              </a:spcBef>
              <a:buClr>
                <a:srgbClr val="0070C0"/>
              </a:buClr>
              <a:buFont typeface="Arial" pitchFamily="34" charset="0"/>
              <a:buChar char="•"/>
            </a:pPr>
            <a:r>
              <a:rPr lang="en-US" sz="1200" dirty="0" smtClean="0">
                <a:latin typeface="Calibri" pitchFamily="34" charset="0"/>
              </a:rPr>
              <a:t>Outstanding </a:t>
            </a:r>
            <a:r>
              <a:rPr lang="en-US" sz="1200" b="1" dirty="0" smtClean="0">
                <a:latin typeface="Calibri" pitchFamily="34" charset="0"/>
              </a:rPr>
              <a:t>taxes and liens </a:t>
            </a:r>
            <a:r>
              <a:rPr lang="en-US" sz="1200" dirty="0" smtClean="0">
                <a:latin typeface="Calibri" pitchFamily="34" charset="0"/>
              </a:rPr>
              <a:t>had a slight decrease due to the timing of collections at year end.</a:t>
            </a:r>
          </a:p>
          <a:p>
            <a:pPr>
              <a:buFont typeface="Arial" pitchFamily="34" charset="0"/>
              <a:buChar char="•"/>
            </a:pP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dirty="0" smtClean="0"/>
              <a:t>TOWN OF CAPE ELIZABETH</a:t>
            </a:r>
            <a:endParaRPr lang="en-US" dirty="0"/>
          </a:p>
        </p:txBody>
      </p:sp>
      <p:pic>
        <p:nvPicPr>
          <p:cNvPr id="5" name="Content Placeholder 4"/>
          <p:cNvPicPr>
            <a:picLocks noGrp="1"/>
          </p:cNvPicPr>
          <p:nvPr>
            <p:ph idx="1"/>
          </p:nvPr>
        </p:nvPicPr>
        <p:blipFill>
          <a:blip r:embed="rId3" cstate="print"/>
          <a:srcRect/>
          <a:stretch>
            <a:fillRect/>
          </a:stretch>
        </p:blipFill>
        <p:spPr bwMode="auto">
          <a:xfrm>
            <a:off x="381000" y="6096000"/>
            <a:ext cx="1684166" cy="472281"/>
          </a:xfrm>
          <a:prstGeom prst="rect">
            <a:avLst/>
          </a:prstGeom>
          <a:noFill/>
          <a:ln w="9525">
            <a:noFill/>
            <a:miter lim="800000"/>
            <a:headEnd/>
            <a:tailEnd/>
          </a:ln>
        </p:spPr>
      </p:pic>
      <p:sp>
        <p:nvSpPr>
          <p:cNvPr id="6" name="Subtitle 4"/>
          <p:cNvSpPr txBox="1">
            <a:spLocks/>
          </p:cNvSpPr>
          <p:nvPr/>
        </p:nvSpPr>
        <p:spPr>
          <a:xfrm>
            <a:off x="0" y="838200"/>
            <a:ext cx="8991600" cy="762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noProof="0" dirty="0" smtClean="0">
                <a:solidFill>
                  <a:schemeClr val="accent1">
                    <a:lumMod val="75000"/>
                  </a:schemeClr>
                </a:solidFill>
              </a:rPr>
              <a:t>GENERAL FUND – LIABILITIES </a:t>
            </a:r>
            <a:r>
              <a:rPr lang="en-US" sz="2400" dirty="0" smtClean="0">
                <a:solidFill>
                  <a:schemeClr val="accent1">
                    <a:lumMod val="75000"/>
                  </a:schemeClr>
                </a:solidFill>
              </a:rPr>
              <a:t>AND DEFERRED INFLOWS OF RESOURCES </a:t>
            </a: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graphicFrame>
        <p:nvGraphicFramePr>
          <p:cNvPr id="7" name="Chart 6"/>
          <p:cNvGraphicFramePr/>
          <p:nvPr/>
        </p:nvGraphicFramePr>
        <p:xfrm>
          <a:off x="685800" y="1447800"/>
          <a:ext cx="76962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8" name="Slide Number Placeholder 7"/>
          <p:cNvSpPr>
            <a:spLocks noGrp="1"/>
          </p:cNvSpPr>
          <p:nvPr>
            <p:ph type="sldNum" sz="quarter" idx="12"/>
          </p:nvPr>
        </p:nvSpPr>
        <p:spPr/>
        <p:txBody>
          <a:bodyPr/>
          <a:lstStyle/>
          <a:p>
            <a:fld id="{C238F03A-58E1-4ECA-9024-348A9A81A53D}" type="slidenum">
              <a:rPr lang="en-US" smtClean="0"/>
              <a:pPr/>
              <a:t>3</a:t>
            </a:fld>
            <a:endParaRPr lang="en-US" dirty="0"/>
          </a:p>
        </p:txBody>
      </p:sp>
      <p:sp>
        <p:nvSpPr>
          <p:cNvPr id="9" name="TextBox 8"/>
          <p:cNvSpPr txBox="1"/>
          <p:nvPr/>
        </p:nvSpPr>
        <p:spPr>
          <a:xfrm>
            <a:off x="2057400" y="5134451"/>
            <a:ext cx="6477000" cy="1723549"/>
          </a:xfrm>
          <a:prstGeom prst="rect">
            <a:avLst/>
          </a:prstGeom>
          <a:noFill/>
        </p:spPr>
        <p:txBody>
          <a:bodyPr wrap="square" rtlCol="0">
            <a:spAutoFit/>
          </a:bodyPr>
          <a:lstStyle/>
          <a:p>
            <a:r>
              <a:rPr lang="en-US" sz="1200" b="1" i="1" dirty="0" smtClean="0">
                <a:solidFill>
                  <a:schemeClr val="tx2">
                    <a:lumMod val="60000"/>
                    <a:lumOff val="40000"/>
                  </a:schemeClr>
                </a:solidFill>
              </a:rPr>
              <a:t>SUMMARY OF SIGNIFICANT CHANGES</a:t>
            </a:r>
          </a:p>
          <a:p>
            <a:pPr marL="273050" indent="-273050">
              <a:spcBef>
                <a:spcPts val="600"/>
              </a:spcBef>
              <a:buClr>
                <a:schemeClr val="hlink"/>
              </a:buClr>
              <a:buSzPct val="80000"/>
              <a:buFont typeface="Arial" pitchFamily="34" charset="0"/>
              <a:buChar char="•"/>
            </a:pPr>
            <a:r>
              <a:rPr lang="en-US" sz="1200" dirty="0" smtClean="0">
                <a:latin typeface="Calibri" pitchFamily="34" charset="0"/>
              </a:rPr>
              <a:t>Changes in </a:t>
            </a:r>
            <a:r>
              <a:rPr lang="en-US" sz="1200" b="1" dirty="0" smtClean="0">
                <a:latin typeface="Calibri" pitchFamily="34" charset="0"/>
              </a:rPr>
              <a:t>accounts payable </a:t>
            </a:r>
            <a:r>
              <a:rPr lang="en-US" sz="1200" dirty="0" smtClean="0">
                <a:latin typeface="Calibri" pitchFamily="34" charset="0"/>
              </a:rPr>
              <a:t>and </a:t>
            </a:r>
            <a:r>
              <a:rPr lang="en-US" sz="1200" b="1" dirty="0" smtClean="0">
                <a:latin typeface="Calibri" pitchFamily="34" charset="0"/>
              </a:rPr>
              <a:t>accrued payroll </a:t>
            </a:r>
            <a:r>
              <a:rPr lang="en-US" sz="1200" dirty="0" smtClean="0">
                <a:latin typeface="Calibri" pitchFamily="34" charset="0"/>
              </a:rPr>
              <a:t>are the result of the timing of payments at year end.  Accrued payroll represent wages earned prior to June 30, but paid in July and August, the largest portion of which is composed of summer salaries and benefits for teachers ($1,905,402). </a:t>
            </a:r>
          </a:p>
          <a:p>
            <a:pPr marL="273050" indent="-273050">
              <a:spcBef>
                <a:spcPts val="600"/>
              </a:spcBef>
              <a:buClr>
                <a:schemeClr val="hlink"/>
              </a:buClr>
              <a:buSzPct val="80000"/>
              <a:buFont typeface="Arial" pitchFamily="34" charset="0"/>
              <a:buChar char="•"/>
            </a:pPr>
            <a:r>
              <a:rPr lang="en-US" sz="1200" b="1" dirty="0" smtClean="0">
                <a:latin typeface="Calibri" pitchFamily="34" charset="0"/>
              </a:rPr>
              <a:t>Unavailable revenue – property taxes </a:t>
            </a:r>
            <a:r>
              <a:rPr lang="en-US" sz="1200" dirty="0" smtClean="0">
                <a:latin typeface="Calibri" pitchFamily="34" charset="0"/>
              </a:rPr>
              <a:t>represents taxes still unpaid 60 days after the end of the year. These amounts are not recognized as revenues in the current year per Generally Accepted Accounting Principles.</a:t>
            </a:r>
            <a:endParaRPr lang="en-US" sz="12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dirty="0" smtClean="0"/>
              <a:t>TOWN OF CAPE ELIZABETH</a:t>
            </a:r>
            <a:endParaRPr lang="en-US" dirty="0"/>
          </a:p>
        </p:txBody>
      </p:sp>
      <p:sp>
        <p:nvSpPr>
          <p:cNvPr id="6" name="Subtitle 4"/>
          <p:cNvSpPr txBox="1">
            <a:spLocks/>
          </p:cNvSpPr>
          <p:nvPr/>
        </p:nvSpPr>
        <p:spPr>
          <a:xfrm>
            <a:off x="228600" y="838200"/>
            <a:ext cx="6858000" cy="46166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noProof="0" dirty="0" smtClean="0">
                <a:solidFill>
                  <a:schemeClr val="accent1">
                    <a:lumMod val="75000"/>
                  </a:schemeClr>
                </a:solidFill>
              </a:rPr>
              <a:t>GENERAL FUND – EQUITY </a:t>
            </a: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graphicFrame>
        <p:nvGraphicFramePr>
          <p:cNvPr id="7" name="Chart 6"/>
          <p:cNvGraphicFramePr/>
          <p:nvPr/>
        </p:nvGraphicFramePr>
        <p:xfrm>
          <a:off x="533400" y="1397000"/>
          <a:ext cx="8229600" cy="30226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p:txBody>
          <a:bodyPr/>
          <a:lstStyle/>
          <a:p>
            <a:fld id="{C238F03A-58E1-4ECA-9024-348A9A81A53D}" type="slidenum">
              <a:rPr lang="en-US" smtClean="0"/>
              <a:pPr/>
              <a:t>4</a:t>
            </a:fld>
            <a:endParaRPr lang="en-US" dirty="0"/>
          </a:p>
        </p:txBody>
      </p:sp>
      <p:sp>
        <p:nvSpPr>
          <p:cNvPr id="9" name="TextBox 8"/>
          <p:cNvSpPr txBox="1"/>
          <p:nvPr/>
        </p:nvSpPr>
        <p:spPr>
          <a:xfrm>
            <a:off x="762000" y="4534287"/>
            <a:ext cx="7848600" cy="2323713"/>
          </a:xfrm>
          <a:prstGeom prst="rect">
            <a:avLst/>
          </a:prstGeom>
          <a:noFill/>
        </p:spPr>
        <p:txBody>
          <a:bodyPr wrap="square" rtlCol="0">
            <a:spAutoFit/>
          </a:bodyPr>
          <a:lstStyle/>
          <a:p>
            <a:r>
              <a:rPr lang="en-US" sz="1200" b="1" i="1" dirty="0" smtClean="0">
                <a:solidFill>
                  <a:schemeClr val="tx2">
                    <a:lumMod val="60000"/>
                    <a:lumOff val="40000"/>
                  </a:schemeClr>
                </a:solidFill>
              </a:rPr>
              <a:t>SUMMARY OF SIGNIFICANT CHANGES</a:t>
            </a:r>
          </a:p>
          <a:p>
            <a:pPr marL="273050" indent="-273050">
              <a:spcBef>
                <a:spcPts val="600"/>
              </a:spcBef>
              <a:buClr>
                <a:schemeClr val="hlink"/>
              </a:buClr>
              <a:buSzPct val="80000"/>
              <a:buFont typeface="Arial" pitchFamily="34" charset="0"/>
              <a:buChar char="•"/>
            </a:pPr>
            <a:r>
              <a:rPr lang="en-US" sz="1200" b="1" dirty="0" smtClean="0">
                <a:latin typeface="Calibri" pitchFamily="34" charset="0"/>
              </a:rPr>
              <a:t>Nonspendable fund balance for the Town </a:t>
            </a:r>
            <a:r>
              <a:rPr lang="en-US" sz="1200" dirty="0" smtClean="0">
                <a:latin typeface="Calibri" pitchFamily="34" charset="0"/>
              </a:rPr>
              <a:t>represented </a:t>
            </a:r>
            <a:r>
              <a:rPr lang="en-US" sz="1200" dirty="0" err="1" smtClean="0">
                <a:latin typeface="Calibri" pitchFamily="34" charset="0"/>
              </a:rPr>
              <a:t>interfund</a:t>
            </a:r>
            <a:r>
              <a:rPr lang="en-US" sz="1200" dirty="0" smtClean="0">
                <a:latin typeface="Calibri" pitchFamily="34" charset="0"/>
              </a:rPr>
              <a:t> advances to the Library Project Fund in the prior year. These amounts were paid back to the General Fund in the current year.</a:t>
            </a:r>
            <a:endParaRPr lang="en-US" sz="1200" b="1" dirty="0" smtClean="0">
              <a:latin typeface="Calibri" pitchFamily="34" charset="0"/>
            </a:endParaRPr>
          </a:p>
          <a:p>
            <a:pPr marL="273050" indent="-273050">
              <a:spcBef>
                <a:spcPts val="600"/>
              </a:spcBef>
              <a:buClr>
                <a:schemeClr val="hlink"/>
              </a:buClr>
              <a:buSzPct val="80000"/>
              <a:buFont typeface="Arial" pitchFamily="34" charset="0"/>
              <a:buChar char="•"/>
            </a:pPr>
            <a:r>
              <a:rPr lang="en-US" sz="1200" b="1" dirty="0" smtClean="0">
                <a:latin typeface="Calibri" pitchFamily="34" charset="0"/>
              </a:rPr>
              <a:t>Restricted fund balance for the Town</a:t>
            </a:r>
            <a:r>
              <a:rPr lang="en-US" sz="1200" dirty="0" smtClean="0">
                <a:latin typeface="Calibri" pitchFamily="34" charset="0"/>
              </a:rPr>
              <a:t> includes unspent grant and donation balances.</a:t>
            </a:r>
          </a:p>
          <a:p>
            <a:pPr marL="273050" indent="-273050">
              <a:spcBef>
                <a:spcPts val="600"/>
              </a:spcBef>
              <a:buClr>
                <a:schemeClr val="hlink"/>
              </a:buClr>
              <a:buSzPct val="80000"/>
              <a:buFont typeface="Arial" pitchFamily="34" charset="0"/>
              <a:buChar char="•"/>
            </a:pPr>
            <a:r>
              <a:rPr lang="en-US" sz="1200" b="1" dirty="0" smtClean="0">
                <a:latin typeface="Calibri" pitchFamily="34" charset="0"/>
              </a:rPr>
              <a:t>Restricted fund balance for Education </a:t>
            </a:r>
            <a:r>
              <a:rPr lang="en-US" sz="1200" dirty="0" smtClean="0">
                <a:latin typeface="Calibri" pitchFamily="34" charset="0"/>
              </a:rPr>
              <a:t>increased by $266K from 2014 to 2015, as the School Department spent less than anticipated.</a:t>
            </a:r>
          </a:p>
          <a:p>
            <a:pPr marL="273050" indent="-273050">
              <a:spcBef>
                <a:spcPts val="600"/>
              </a:spcBef>
              <a:buClr>
                <a:schemeClr val="hlink"/>
              </a:buClr>
              <a:buSzPct val="80000"/>
              <a:buFont typeface="Arial" pitchFamily="34" charset="0"/>
              <a:buChar char="•"/>
            </a:pPr>
            <a:r>
              <a:rPr lang="en-US" sz="1200" b="1" dirty="0" smtClean="0">
                <a:latin typeface="Calibri" pitchFamily="34" charset="0"/>
              </a:rPr>
              <a:t>Assigned fund balance </a:t>
            </a:r>
            <a:r>
              <a:rPr lang="en-US" sz="1200" dirty="0" smtClean="0">
                <a:latin typeface="Calibri" pitchFamily="34" charset="0"/>
              </a:rPr>
              <a:t>changes annually based on the status of projects and appropriations. Full detail is available in the footnotes of the financial statements.</a:t>
            </a:r>
          </a:p>
          <a:p>
            <a:pPr marL="273050" indent="-273050">
              <a:spcBef>
                <a:spcPts val="600"/>
              </a:spcBef>
              <a:buClr>
                <a:schemeClr val="hlink"/>
              </a:buClr>
              <a:buSzPct val="80000"/>
              <a:buFont typeface="Arial" pitchFamily="34" charset="0"/>
              <a:buChar char="•"/>
            </a:pPr>
            <a:r>
              <a:rPr lang="en-US" sz="1200" b="1" dirty="0" smtClean="0">
                <a:latin typeface="Calibri" pitchFamily="34" charset="0"/>
              </a:rPr>
              <a:t>Town unassigned fund balance </a:t>
            </a:r>
            <a:r>
              <a:rPr lang="en-US" sz="1200" dirty="0" smtClean="0">
                <a:latin typeface="Calibri" pitchFamily="34" charset="0"/>
              </a:rPr>
              <a:t>increased by $334K primarily due to the $241K interfund advance to the Library Project Fund that was repaid in the current year.</a:t>
            </a:r>
            <a:endParaRPr lang="en-US" sz="12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dirty="0" smtClean="0"/>
              <a:t>TOWN OF CAPE ELIZABETH</a:t>
            </a:r>
            <a:endParaRPr lang="en-US" dirty="0"/>
          </a:p>
        </p:txBody>
      </p:sp>
      <p:pic>
        <p:nvPicPr>
          <p:cNvPr id="5" name="Content Placeholder 4"/>
          <p:cNvPicPr>
            <a:picLocks noGrp="1"/>
          </p:cNvPicPr>
          <p:nvPr>
            <p:ph idx="1"/>
          </p:nvPr>
        </p:nvPicPr>
        <p:blipFill>
          <a:blip r:embed="rId3" cstate="print"/>
          <a:srcRect/>
          <a:stretch>
            <a:fillRect/>
          </a:stretch>
        </p:blipFill>
        <p:spPr bwMode="auto">
          <a:xfrm>
            <a:off x="381000" y="6096000"/>
            <a:ext cx="1684166" cy="472281"/>
          </a:xfrm>
          <a:prstGeom prst="rect">
            <a:avLst/>
          </a:prstGeom>
          <a:noFill/>
          <a:ln w="9525">
            <a:noFill/>
            <a:miter lim="800000"/>
            <a:headEnd/>
            <a:tailEnd/>
          </a:ln>
        </p:spPr>
      </p:pic>
      <p:sp>
        <p:nvSpPr>
          <p:cNvPr id="6" name="Subtitle 4"/>
          <p:cNvSpPr txBox="1">
            <a:spLocks/>
          </p:cNvSpPr>
          <p:nvPr/>
        </p:nvSpPr>
        <p:spPr>
          <a:xfrm>
            <a:off x="228600" y="838200"/>
            <a:ext cx="6858000" cy="46166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noProof="0" dirty="0" smtClean="0">
                <a:solidFill>
                  <a:schemeClr val="accent1">
                    <a:lumMod val="75000"/>
                  </a:schemeClr>
                </a:solidFill>
              </a:rPr>
              <a:t>GENERAL FUND - REVENUES</a:t>
            </a: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graphicFrame>
        <p:nvGraphicFramePr>
          <p:cNvPr id="8" name="Table 7"/>
          <p:cNvGraphicFramePr>
            <a:graphicFrameLocks noGrp="1"/>
          </p:cNvGraphicFramePr>
          <p:nvPr/>
        </p:nvGraphicFramePr>
        <p:xfrm>
          <a:off x="381000" y="1295400"/>
          <a:ext cx="7848600" cy="3017520"/>
        </p:xfrm>
        <a:graphic>
          <a:graphicData uri="http://schemas.openxmlformats.org/drawingml/2006/table">
            <a:tbl>
              <a:tblPr firstRow="1" lastRow="1" bandRow="1">
                <a:tableStyleId>{5C22544A-7EE6-4342-B048-85BDC9FD1C3A}</a:tableStyleId>
              </a:tblPr>
              <a:tblGrid>
                <a:gridCol w="3962400"/>
                <a:gridCol w="1295400"/>
                <a:gridCol w="1295400"/>
                <a:gridCol w="1295400"/>
              </a:tblGrid>
              <a:tr h="274320">
                <a:tc>
                  <a:txBody>
                    <a:bodyPr/>
                    <a:lstStyle/>
                    <a:p>
                      <a:endParaRPr lang="en-US" sz="1200" dirty="0"/>
                    </a:p>
                  </a:txBody>
                  <a:tcPr/>
                </a:tc>
                <a:tc>
                  <a:txBody>
                    <a:bodyPr/>
                    <a:lstStyle/>
                    <a:p>
                      <a:pPr algn="ctr"/>
                      <a:r>
                        <a:rPr lang="en-US" sz="1200" dirty="0" smtClean="0"/>
                        <a:t>Budget</a:t>
                      </a:r>
                      <a:endParaRPr lang="en-US" sz="1200" dirty="0"/>
                    </a:p>
                  </a:txBody>
                  <a:tcPr/>
                </a:tc>
                <a:tc>
                  <a:txBody>
                    <a:bodyPr/>
                    <a:lstStyle/>
                    <a:p>
                      <a:pPr algn="ctr"/>
                      <a:r>
                        <a:rPr lang="en-US" sz="1200" dirty="0" smtClean="0"/>
                        <a:t>Actual</a:t>
                      </a:r>
                      <a:endParaRPr lang="en-US" sz="1200" dirty="0"/>
                    </a:p>
                  </a:txBody>
                  <a:tcPr/>
                </a:tc>
                <a:tc>
                  <a:txBody>
                    <a:bodyPr/>
                    <a:lstStyle/>
                    <a:p>
                      <a:pPr algn="ctr"/>
                      <a:r>
                        <a:rPr lang="en-US" sz="1200" dirty="0" smtClean="0"/>
                        <a:t>Variance</a:t>
                      </a:r>
                      <a:endParaRPr lang="en-US" sz="1200" dirty="0"/>
                    </a:p>
                  </a:txBody>
                  <a:tcPr/>
                </a:tc>
              </a:tr>
              <a:tr h="274320">
                <a:tc>
                  <a:txBody>
                    <a:bodyPr/>
                    <a:lstStyle/>
                    <a:p>
                      <a:r>
                        <a:rPr lang="en-US" sz="1200" dirty="0" smtClean="0"/>
                        <a:t>Taxes</a:t>
                      </a:r>
                      <a:endParaRPr lang="en-US" sz="1200" dirty="0"/>
                    </a:p>
                  </a:txBody>
                  <a:tcPr/>
                </a:tc>
                <a:tc>
                  <a:txBody>
                    <a:bodyPr/>
                    <a:lstStyle/>
                    <a:p>
                      <a:pPr algn="ctr"/>
                      <a:r>
                        <a:rPr lang="en-US" sz="1200" dirty="0" smtClean="0"/>
                        <a:t>$ 29,877,747</a:t>
                      </a:r>
                      <a:endParaRPr lang="en-US" sz="1200" dirty="0"/>
                    </a:p>
                  </a:txBody>
                  <a:tcPr/>
                </a:tc>
                <a:tc>
                  <a:txBody>
                    <a:bodyPr/>
                    <a:lstStyle/>
                    <a:p>
                      <a:pPr algn="ctr"/>
                      <a:r>
                        <a:rPr lang="en-US" sz="1200" dirty="0" smtClean="0"/>
                        <a:t>$29,994,072</a:t>
                      </a:r>
                      <a:endParaRPr lang="en-US" sz="1200" dirty="0"/>
                    </a:p>
                  </a:txBody>
                  <a:tcPr/>
                </a:tc>
                <a:tc>
                  <a:txBody>
                    <a:bodyPr/>
                    <a:lstStyle/>
                    <a:p>
                      <a:pPr algn="ctr"/>
                      <a:r>
                        <a:rPr lang="en-US" sz="1200" dirty="0" smtClean="0"/>
                        <a:t>$116,325</a:t>
                      </a:r>
                      <a:endParaRPr lang="en-US" sz="1200" dirty="0"/>
                    </a:p>
                  </a:txBody>
                  <a:tcPr/>
                </a:tc>
              </a:tr>
              <a:tr h="274320">
                <a:tc>
                  <a:txBody>
                    <a:bodyPr/>
                    <a:lstStyle/>
                    <a:p>
                      <a:r>
                        <a:rPr lang="en-US" sz="1200" dirty="0" smtClean="0"/>
                        <a:t>Licenses and permits</a:t>
                      </a:r>
                      <a:endParaRPr lang="en-US" sz="1200" dirty="0"/>
                    </a:p>
                  </a:txBody>
                  <a:tcPr/>
                </a:tc>
                <a:tc>
                  <a:txBody>
                    <a:bodyPr/>
                    <a:lstStyle/>
                    <a:p>
                      <a:pPr algn="ctr"/>
                      <a:r>
                        <a:rPr lang="en-US" sz="1200" dirty="0" smtClean="0"/>
                        <a:t>158,000</a:t>
                      </a:r>
                      <a:endParaRPr lang="en-US" sz="1200" dirty="0"/>
                    </a:p>
                  </a:txBody>
                  <a:tcPr/>
                </a:tc>
                <a:tc>
                  <a:txBody>
                    <a:bodyPr/>
                    <a:lstStyle/>
                    <a:p>
                      <a:pPr algn="ctr"/>
                      <a:r>
                        <a:rPr lang="en-US" sz="1200" dirty="0" smtClean="0"/>
                        <a:t>201,491</a:t>
                      </a:r>
                      <a:endParaRPr lang="en-US" sz="1200" dirty="0"/>
                    </a:p>
                  </a:txBody>
                  <a:tcPr/>
                </a:tc>
                <a:tc>
                  <a:txBody>
                    <a:bodyPr/>
                    <a:lstStyle/>
                    <a:p>
                      <a:pPr algn="ctr"/>
                      <a:r>
                        <a:rPr lang="en-US" sz="1200" dirty="0" smtClean="0"/>
                        <a:t>43,491</a:t>
                      </a:r>
                      <a:endParaRPr lang="en-US" sz="1200" dirty="0"/>
                    </a:p>
                  </a:txBody>
                  <a:tcPr/>
                </a:tc>
              </a:tr>
              <a:tr h="274320">
                <a:tc>
                  <a:txBody>
                    <a:bodyPr/>
                    <a:lstStyle/>
                    <a:p>
                      <a:r>
                        <a:rPr lang="en-US" sz="1200" dirty="0" smtClean="0"/>
                        <a:t>Intergovernmental</a:t>
                      </a:r>
                      <a:endParaRPr lang="en-US" sz="1200" dirty="0"/>
                    </a:p>
                  </a:txBody>
                  <a:tcPr/>
                </a:tc>
                <a:tc>
                  <a:txBody>
                    <a:bodyPr/>
                    <a:lstStyle/>
                    <a:p>
                      <a:pPr algn="ctr"/>
                      <a:r>
                        <a:rPr lang="en-US" sz="1200" dirty="0" smtClean="0"/>
                        <a:t>3,319,654</a:t>
                      </a:r>
                      <a:endParaRPr lang="en-US" sz="1200" dirty="0"/>
                    </a:p>
                  </a:txBody>
                  <a:tcPr/>
                </a:tc>
                <a:tc>
                  <a:txBody>
                    <a:bodyPr/>
                    <a:lstStyle/>
                    <a:p>
                      <a:pPr algn="ctr"/>
                      <a:r>
                        <a:rPr lang="en-US" sz="1200" dirty="0" smtClean="0"/>
                        <a:t>3,460,981</a:t>
                      </a:r>
                      <a:endParaRPr lang="en-US" sz="1200" dirty="0"/>
                    </a:p>
                  </a:txBody>
                  <a:tcPr/>
                </a:tc>
                <a:tc>
                  <a:txBody>
                    <a:bodyPr/>
                    <a:lstStyle/>
                    <a:p>
                      <a:pPr algn="ctr"/>
                      <a:r>
                        <a:rPr lang="en-US" sz="1200" dirty="0" smtClean="0"/>
                        <a:t>141,327</a:t>
                      </a:r>
                      <a:endParaRPr lang="en-US" sz="1200" dirty="0"/>
                    </a:p>
                  </a:txBody>
                  <a:tcPr/>
                </a:tc>
              </a:tr>
              <a:tr h="274320">
                <a:tc>
                  <a:txBody>
                    <a:bodyPr/>
                    <a:lstStyle/>
                    <a:p>
                      <a:r>
                        <a:rPr lang="en-US" sz="1200" dirty="0" smtClean="0"/>
                        <a:t>Investment income</a:t>
                      </a:r>
                      <a:endParaRPr lang="en-US" sz="1200" dirty="0"/>
                    </a:p>
                  </a:txBody>
                  <a:tcPr/>
                </a:tc>
                <a:tc>
                  <a:txBody>
                    <a:bodyPr/>
                    <a:lstStyle/>
                    <a:p>
                      <a:pPr algn="ctr"/>
                      <a:r>
                        <a:rPr lang="en-US" sz="1200" dirty="0" smtClean="0"/>
                        <a:t>45,000</a:t>
                      </a:r>
                      <a:endParaRPr lang="en-US" sz="1200" dirty="0"/>
                    </a:p>
                  </a:txBody>
                  <a:tcPr/>
                </a:tc>
                <a:tc>
                  <a:txBody>
                    <a:bodyPr/>
                    <a:lstStyle/>
                    <a:p>
                      <a:pPr algn="ctr"/>
                      <a:r>
                        <a:rPr lang="en-US" sz="1200" dirty="0" smtClean="0"/>
                        <a:t>23,408</a:t>
                      </a:r>
                      <a:endParaRPr lang="en-US" sz="1200" dirty="0"/>
                    </a:p>
                  </a:txBody>
                  <a:tcPr/>
                </a:tc>
                <a:tc>
                  <a:txBody>
                    <a:bodyPr/>
                    <a:lstStyle/>
                    <a:p>
                      <a:pPr algn="ctr"/>
                      <a:r>
                        <a:rPr lang="en-US" sz="1200" dirty="0" smtClean="0"/>
                        <a:t>(21,592)</a:t>
                      </a:r>
                      <a:endParaRPr lang="en-US" sz="1200" dirty="0"/>
                    </a:p>
                  </a:txBody>
                  <a:tcPr/>
                </a:tc>
              </a:tr>
              <a:tr h="274320">
                <a:tc>
                  <a:txBody>
                    <a:bodyPr/>
                    <a:lstStyle/>
                    <a:p>
                      <a:r>
                        <a:rPr lang="en-US" sz="1200" dirty="0" smtClean="0"/>
                        <a:t>Other revenues</a:t>
                      </a:r>
                      <a:endParaRPr lang="en-US" sz="1200" dirty="0"/>
                    </a:p>
                  </a:txBody>
                  <a:tcPr>
                    <a:lnB w="12700" cap="flat" cmpd="sng" algn="ctr">
                      <a:solidFill>
                        <a:schemeClr val="tx1"/>
                      </a:solidFill>
                      <a:prstDash val="solid"/>
                      <a:round/>
                      <a:headEnd type="none" w="med" len="med"/>
                      <a:tailEnd type="none" w="med" len="med"/>
                    </a:lnB>
                  </a:tcPr>
                </a:tc>
                <a:tc>
                  <a:txBody>
                    <a:bodyPr/>
                    <a:lstStyle/>
                    <a:p>
                      <a:pPr algn="ctr"/>
                      <a:r>
                        <a:rPr lang="en-US" sz="1200" dirty="0" smtClean="0"/>
                        <a:t>359,500</a:t>
                      </a:r>
                      <a:endParaRPr lang="en-US" sz="1200" dirty="0"/>
                    </a:p>
                  </a:txBody>
                  <a:tcPr>
                    <a:lnB w="12700" cap="flat" cmpd="sng" algn="ctr">
                      <a:solidFill>
                        <a:schemeClr val="tx1"/>
                      </a:solidFill>
                      <a:prstDash val="solid"/>
                      <a:round/>
                      <a:headEnd type="none" w="med" len="med"/>
                      <a:tailEnd type="none" w="med" len="med"/>
                    </a:lnB>
                  </a:tcPr>
                </a:tc>
                <a:tc>
                  <a:txBody>
                    <a:bodyPr/>
                    <a:lstStyle/>
                    <a:p>
                      <a:pPr algn="ctr"/>
                      <a:r>
                        <a:rPr lang="en-US" sz="1200" dirty="0" smtClean="0"/>
                        <a:t>444,823</a:t>
                      </a:r>
                      <a:endParaRPr lang="en-US" sz="1200" dirty="0"/>
                    </a:p>
                  </a:txBody>
                  <a:tcPr>
                    <a:lnB w="12700" cap="flat" cmpd="sng" algn="ctr">
                      <a:solidFill>
                        <a:schemeClr val="tx1"/>
                      </a:solidFill>
                      <a:prstDash val="solid"/>
                      <a:round/>
                      <a:headEnd type="none" w="med" len="med"/>
                      <a:tailEnd type="none" w="med" len="med"/>
                    </a:lnB>
                  </a:tcPr>
                </a:tc>
                <a:tc>
                  <a:txBody>
                    <a:bodyPr/>
                    <a:lstStyle/>
                    <a:p>
                      <a:pPr algn="ctr"/>
                      <a:r>
                        <a:rPr lang="en-US" sz="1200" dirty="0" smtClean="0"/>
                        <a:t>85,323</a:t>
                      </a:r>
                      <a:endParaRPr lang="en-US" sz="1200" dirty="0"/>
                    </a:p>
                  </a:txBody>
                  <a:tcPr>
                    <a:lnB w="12700" cap="flat" cmpd="sng" algn="ctr">
                      <a:solidFill>
                        <a:schemeClr val="tx1"/>
                      </a:solidFill>
                      <a:prstDash val="solid"/>
                      <a:round/>
                      <a:headEnd type="none" w="med" len="med"/>
                      <a:tailEnd type="none" w="med" len="med"/>
                    </a:lnB>
                  </a:tcPr>
                </a:tc>
              </a:tr>
              <a:tr h="274320">
                <a:tc>
                  <a:txBody>
                    <a:bodyPr/>
                    <a:lstStyle/>
                    <a:p>
                      <a:r>
                        <a:rPr lang="en-US" sz="1200" b="1" dirty="0" smtClean="0"/>
                        <a:t>     Total revenues</a:t>
                      </a:r>
                      <a:endParaRPr lang="en-US"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smtClean="0"/>
                        <a:t>33,759,901</a:t>
                      </a:r>
                      <a:endParaRPr lang="en-US"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smtClean="0"/>
                        <a:t>34,124,775</a:t>
                      </a:r>
                      <a:endParaRPr lang="en-US"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smtClean="0"/>
                        <a:t>364,874</a:t>
                      </a:r>
                      <a:endParaRPr lang="en-US"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60">
                <a:tc>
                  <a:txBody>
                    <a:bodyPr/>
                    <a:lstStyle/>
                    <a:p>
                      <a:r>
                        <a:rPr lang="en-US" sz="1200" b="0" dirty="0" err="1" smtClean="0"/>
                        <a:t>Carryforward</a:t>
                      </a:r>
                      <a:r>
                        <a:rPr lang="en-US" sz="1200" b="0" baseline="0" dirty="0" smtClean="0"/>
                        <a:t> balances and subsequent authorizations</a:t>
                      </a:r>
                      <a:endParaRPr lang="en-US" sz="1200" b="0" dirty="0"/>
                    </a:p>
                  </a:txBody>
                  <a:tcP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b="0" dirty="0" smtClean="0">
                          <a:solidFill>
                            <a:schemeClr val="tx1"/>
                          </a:solidFill>
                        </a:rPr>
                        <a:t>1,417,053</a:t>
                      </a:r>
                      <a:endParaRPr lang="en-US" sz="1200" b="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b="0" dirty="0" smtClean="0">
                          <a:solidFill>
                            <a:schemeClr val="tx1"/>
                          </a:solidFill>
                        </a:rPr>
                        <a:t>-</a:t>
                      </a:r>
                      <a:endParaRPr lang="en-US" sz="1200" b="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b="0" dirty="0" smtClean="0">
                          <a:solidFill>
                            <a:schemeClr val="tx1"/>
                          </a:solidFill>
                        </a:rPr>
                        <a:t>(1,417,053)</a:t>
                      </a:r>
                      <a:endParaRPr lang="en-US" sz="1200" b="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74320">
                <a:tc>
                  <a:txBody>
                    <a:bodyPr/>
                    <a:lstStyle/>
                    <a:p>
                      <a:r>
                        <a:rPr lang="en-US" sz="1200" dirty="0" smtClean="0"/>
                        <a:t>Transfer from other funds </a:t>
                      </a:r>
                      <a:endParaRPr lang="en-US" sz="1200" dirty="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smtClean="0">
                          <a:solidFill>
                            <a:schemeClr val="tx1"/>
                          </a:solidFill>
                        </a:rPr>
                        <a:t>75,000</a:t>
                      </a:r>
                      <a:endParaRPr lang="en-US" sz="1200" dirty="0">
                        <a:solidFill>
                          <a:schemeClr val="tx1"/>
                        </a:solidFill>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smtClean="0">
                          <a:solidFill>
                            <a:schemeClr val="tx1"/>
                          </a:solidFill>
                        </a:rPr>
                        <a:t>315,189</a:t>
                      </a:r>
                      <a:endParaRPr lang="en-US" sz="1200" dirty="0">
                        <a:solidFill>
                          <a:schemeClr val="tx1"/>
                        </a:solidFill>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smtClean="0">
                          <a:solidFill>
                            <a:schemeClr val="tx1"/>
                          </a:solidFill>
                        </a:rPr>
                        <a:t>240,189</a:t>
                      </a:r>
                      <a:endParaRPr lang="en-US" sz="1200" dirty="0">
                        <a:solidFill>
                          <a:schemeClr val="tx1"/>
                        </a:solidFill>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74320">
                <a:tc>
                  <a:txBody>
                    <a:bodyPr/>
                    <a:lstStyle/>
                    <a:p>
                      <a:r>
                        <a:rPr lang="en-US" sz="1200" dirty="0" smtClean="0"/>
                        <a:t>Utilization</a:t>
                      </a:r>
                      <a:r>
                        <a:rPr lang="en-US" sz="1200" baseline="0" dirty="0" smtClean="0"/>
                        <a:t> of prior year surplus (Town and School)</a:t>
                      </a:r>
                      <a:endParaRPr lang="en-US" sz="1200" dirty="0"/>
                    </a:p>
                  </a:txBody>
                  <a:tcPr>
                    <a:lnT w="12700" cap="flat" cmpd="sng" algn="ctr">
                      <a:solidFill>
                        <a:schemeClr val="bg1"/>
                      </a:solidFill>
                      <a:prstDash val="solid"/>
                      <a:round/>
                      <a:headEnd type="none" w="med" len="med"/>
                      <a:tailEnd type="none" w="med" len="med"/>
                    </a:lnT>
                  </a:tcPr>
                </a:tc>
                <a:tc>
                  <a:txBody>
                    <a:bodyPr/>
                    <a:lstStyle/>
                    <a:p>
                      <a:pPr algn="ctr"/>
                      <a:r>
                        <a:rPr lang="en-US" sz="1200" dirty="0" smtClean="0">
                          <a:solidFill>
                            <a:schemeClr val="tx1"/>
                          </a:solidFill>
                        </a:rPr>
                        <a:t>752,000</a:t>
                      </a:r>
                      <a:endParaRPr lang="en-US" sz="1200" dirty="0">
                        <a:solidFill>
                          <a:schemeClr val="tx1"/>
                        </a:solidFill>
                      </a:endParaRPr>
                    </a:p>
                  </a:txBody>
                  <a:tcPr>
                    <a:lnT w="12700" cap="flat" cmpd="sng" algn="ctr">
                      <a:solidFill>
                        <a:schemeClr val="bg1"/>
                      </a:solidFill>
                      <a:prstDash val="solid"/>
                      <a:round/>
                      <a:headEnd type="none" w="med" len="med"/>
                      <a:tailEnd type="none" w="med" len="med"/>
                    </a:lnT>
                  </a:tcPr>
                </a:tc>
                <a:tc>
                  <a:txBody>
                    <a:bodyPr/>
                    <a:lstStyle/>
                    <a:p>
                      <a:pPr algn="ctr"/>
                      <a:r>
                        <a:rPr lang="en-US" sz="1200" dirty="0" smtClean="0">
                          <a:solidFill>
                            <a:schemeClr val="tx1"/>
                          </a:solidFill>
                        </a:rPr>
                        <a:t>-</a:t>
                      </a:r>
                      <a:endParaRPr lang="en-US" sz="1200" dirty="0">
                        <a:solidFill>
                          <a:schemeClr val="tx1"/>
                        </a:solidFill>
                      </a:endParaRPr>
                    </a:p>
                  </a:txBody>
                  <a:tcPr>
                    <a:lnT w="12700" cap="flat" cmpd="sng" algn="ctr">
                      <a:solidFill>
                        <a:schemeClr val="bg1"/>
                      </a:solidFill>
                      <a:prstDash val="solid"/>
                      <a:round/>
                      <a:headEnd type="none" w="med" len="med"/>
                      <a:tailEnd type="none" w="med" len="med"/>
                    </a:lnT>
                  </a:tcPr>
                </a:tc>
                <a:tc>
                  <a:txBody>
                    <a:bodyPr/>
                    <a:lstStyle/>
                    <a:p>
                      <a:pPr algn="ctr"/>
                      <a:r>
                        <a:rPr lang="en-US" sz="1200" dirty="0" smtClean="0">
                          <a:solidFill>
                            <a:schemeClr val="tx1"/>
                          </a:solidFill>
                        </a:rPr>
                        <a:t>(752,000)</a:t>
                      </a:r>
                      <a:endParaRPr lang="en-US" sz="1200" dirty="0">
                        <a:solidFill>
                          <a:schemeClr val="tx1"/>
                        </a:solidFill>
                      </a:endParaRPr>
                    </a:p>
                  </a:txBody>
                  <a:tcPr>
                    <a:lnT w="12700" cap="flat" cmpd="sng" algn="ctr">
                      <a:solidFill>
                        <a:schemeClr val="bg1"/>
                      </a:solidFill>
                      <a:prstDash val="solid"/>
                      <a:round/>
                      <a:headEnd type="none" w="med" len="med"/>
                      <a:tailEnd type="none" w="med" len="med"/>
                    </a:lnT>
                  </a:tcPr>
                </a:tc>
              </a:tr>
              <a:tr h="274320">
                <a:tc>
                  <a:txBody>
                    <a:bodyPr/>
                    <a:lstStyle/>
                    <a:p>
                      <a:r>
                        <a:rPr lang="en-US" sz="1200" dirty="0" smtClean="0"/>
                        <a:t>     Total revenues and other sources</a:t>
                      </a:r>
                      <a:endParaRPr lang="en-US" sz="1200" dirty="0"/>
                    </a:p>
                  </a:txBody>
                  <a:tcPr/>
                </a:tc>
                <a:tc>
                  <a:txBody>
                    <a:bodyPr/>
                    <a:lstStyle/>
                    <a:p>
                      <a:pPr algn="ctr"/>
                      <a:r>
                        <a:rPr lang="en-US" sz="1200" dirty="0" smtClean="0">
                          <a:solidFill>
                            <a:schemeClr val="bg1"/>
                          </a:solidFill>
                        </a:rPr>
                        <a:t>$ 36,003,954</a:t>
                      </a:r>
                      <a:endParaRPr lang="en-US" sz="1200" dirty="0">
                        <a:solidFill>
                          <a:schemeClr val="bg1"/>
                        </a:solidFill>
                      </a:endParaRPr>
                    </a:p>
                  </a:txBody>
                  <a:tcPr/>
                </a:tc>
                <a:tc>
                  <a:txBody>
                    <a:bodyPr/>
                    <a:lstStyle/>
                    <a:p>
                      <a:pPr algn="ctr"/>
                      <a:r>
                        <a:rPr lang="en-US" sz="1200" dirty="0" smtClean="0">
                          <a:solidFill>
                            <a:schemeClr val="bg1"/>
                          </a:solidFill>
                        </a:rPr>
                        <a:t>$</a:t>
                      </a:r>
                      <a:r>
                        <a:rPr lang="en-US" sz="1200" baseline="0" dirty="0" smtClean="0">
                          <a:solidFill>
                            <a:schemeClr val="bg1"/>
                          </a:solidFill>
                        </a:rPr>
                        <a:t> 34,439,964</a:t>
                      </a:r>
                      <a:endParaRPr lang="en-US" sz="1200" dirty="0">
                        <a:solidFill>
                          <a:schemeClr val="bg1"/>
                        </a:solidFill>
                      </a:endParaRPr>
                    </a:p>
                  </a:txBody>
                  <a:tcPr/>
                </a:tc>
                <a:tc>
                  <a:txBody>
                    <a:bodyPr/>
                    <a:lstStyle/>
                    <a:p>
                      <a:pPr algn="ctr"/>
                      <a:r>
                        <a:rPr lang="en-US" sz="1200" dirty="0" smtClean="0">
                          <a:solidFill>
                            <a:schemeClr val="bg1"/>
                          </a:solidFill>
                        </a:rPr>
                        <a:t>$</a:t>
                      </a:r>
                      <a:r>
                        <a:rPr lang="en-US" sz="1200" baseline="0" dirty="0" smtClean="0">
                          <a:solidFill>
                            <a:schemeClr val="bg1"/>
                          </a:solidFill>
                        </a:rPr>
                        <a:t> (1,563,990)</a:t>
                      </a:r>
                      <a:endParaRPr lang="en-US" sz="1200" dirty="0">
                        <a:solidFill>
                          <a:schemeClr val="bg1"/>
                        </a:solidFill>
                      </a:endParaRPr>
                    </a:p>
                  </a:txBody>
                  <a:tcPr/>
                </a:tc>
              </a:tr>
            </a:tbl>
          </a:graphicData>
        </a:graphic>
      </p:graphicFrame>
      <p:sp>
        <p:nvSpPr>
          <p:cNvPr id="9" name="Slide Number Placeholder 8"/>
          <p:cNvSpPr>
            <a:spLocks noGrp="1"/>
          </p:cNvSpPr>
          <p:nvPr>
            <p:ph type="sldNum" sz="quarter" idx="12"/>
          </p:nvPr>
        </p:nvSpPr>
        <p:spPr/>
        <p:txBody>
          <a:bodyPr/>
          <a:lstStyle/>
          <a:p>
            <a:fld id="{C238F03A-58E1-4ECA-9024-348A9A81A53D}" type="slidenum">
              <a:rPr lang="en-US" smtClean="0"/>
              <a:pPr/>
              <a:t>5</a:t>
            </a:fld>
            <a:endParaRPr lang="en-US" dirty="0"/>
          </a:p>
        </p:txBody>
      </p:sp>
      <p:sp>
        <p:nvSpPr>
          <p:cNvPr id="10" name="TextBox 9"/>
          <p:cNvSpPr txBox="1"/>
          <p:nvPr/>
        </p:nvSpPr>
        <p:spPr>
          <a:xfrm>
            <a:off x="2057400" y="4648200"/>
            <a:ext cx="6172200" cy="1954381"/>
          </a:xfrm>
          <a:prstGeom prst="rect">
            <a:avLst/>
          </a:prstGeom>
          <a:noFill/>
        </p:spPr>
        <p:txBody>
          <a:bodyPr wrap="square" rtlCol="0">
            <a:spAutoFit/>
          </a:bodyPr>
          <a:lstStyle/>
          <a:p>
            <a:r>
              <a:rPr lang="en-US" sz="1200" b="1" i="1" dirty="0" smtClean="0">
                <a:solidFill>
                  <a:schemeClr val="tx2">
                    <a:lumMod val="60000"/>
                    <a:lumOff val="40000"/>
                  </a:schemeClr>
                </a:solidFill>
              </a:rPr>
              <a:t>SUMMARY OF SIGNIFICANT VARIANCES</a:t>
            </a:r>
            <a:endParaRPr lang="en-US" sz="1200" i="1" dirty="0" smtClean="0">
              <a:solidFill>
                <a:schemeClr val="tx2">
                  <a:lumMod val="60000"/>
                  <a:lumOff val="40000"/>
                </a:schemeClr>
              </a:solidFill>
            </a:endParaRPr>
          </a:p>
          <a:p>
            <a:pPr marL="228600" indent="-228600">
              <a:spcBef>
                <a:spcPts val="600"/>
              </a:spcBef>
              <a:buClr>
                <a:schemeClr val="hlink"/>
              </a:buClr>
              <a:buFont typeface="Arial" pitchFamily="34" charset="0"/>
              <a:buChar char="•"/>
            </a:pPr>
            <a:r>
              <a:rPr lang="en-US" sz="1200" b="1" dirty="0" smtClean="0">
                <a:latin typeface="Calibri" pitchFamily="34" charset="0"/>
              </a:rPr>
              <a:t>Taxes </a:t>
            </a:r>
            <a:r>
              <a:rPr lang="en-US" sz="1200" dirty="0" smtClean="0">
                <a:latin typeface="Calibri" pitchFamily="34" charset="0"/>
              </a:rPr>
              <a:t>exceeded budget due to higher-than-expected excise tax collections.</a:t>
            </a:r>
            <a:endParaRPr lang="en-US" sz="1200" b="1" dirty="0" smtClean="0">
              <a:latin typeface="Calibri" pitchFamily="34" charset="0"/>
            </a:endParaRPr>
          </a:p>
          <a:p>
            <a:pPr marL="228600" indent="-228600">
              <a:spcBef>
                <a:spcPts val="600"/>
              </a:spcBef>
              <a:buClr>
                <a:schemeClr val="hlink"/>
              </a:buClr>
              <a:buFont typeface="Arial" pitchFamily="34" charset="0"/>
              <a:buChar char="•"/>
            </a:pPr>
            <a:r>
              <a:rPr lang="en-US" sz="1200" b="1" dirty="0" smtClean="0">
                <a:latin typeface="Calibri" pitchFamily="34" charset="0"/>
              </a:rPr>
              <a:t>Licenses and permits revenues </a:t>
            </a:r>
            <a:r>
              <a:rPr lang="en-US" sz="1200" dirty="0" smtClean="0">
                <a:latin typeface="Calibri" pitchFamily="34" charset="0"/>
              </a:rPr>
              <a:t>exceeded budget due to higher-than-expected building, electrical and pluming fees.</a:t>
            </a:r>
          </a:p>
          <a:p>
            <a:pPr marL="228600" indent="-228600">
              <a:spcBef>
                <a:spcPts val="600"/>
              </a:spcBef>
              <a:buClr>
                <a:schemeClr val="hlink"/>
              </a:buClr>
              <a:buFont typeface="Arial" pitchFamily="34" charset="0"/>
              <a:buChar char="•"/>
            </a:pPr>
            <a:r>
              <a:rPr lang="en-US" sz="1200" b="1" dirty="0" smtClean="0">
                <a:latin typeface="Calibri" pitchFamily="34" charset="0"/>
              </a:rPr>
              <a:t>Intergovernmental revenues </a:t>
            </a:r>
            <a:r>
              <a:rPr lang="en-US" sz="1200" dirty="0" smtClean="0">
                <a:latin typeface="Calibri" pitchFamily="34" charset="0"/>
              </a:rPr>
              <a:t>exceeded budget primarily due to the receipt of unbudgeted grants.</a:t>
            </a:r>
          </a:p>
          <a:p>
            <a:pPr marL="228600" indent="-228600">
              <a:spcBef>
                <a:spcPts val="600"/>
              </a:spcBef>
              <a:buClr>
                <a:schemeClr val="hlink"/>
              </a:buClr>
              <a:buFont typeface="Arial" pitchFamily="34" charset="0"/>
              <a:buChar char="•"/>
            </a:pPr>
            <a:r>
              <a:rPr lang="en-US" sz="1200" b="1" dirty="0" smtClean="0">
                <a:latin typeface="Calibri" pitchFamily="34" charset="0"/>
              </a:rPr>
              <a:t>Investment income </a:t>
            </a:r>
            <a:r>
              <a:rPr lang="en-US" sz="1200" dirty="0" smtClean="0">
                <a:latin typeface="Calibri" pitchFamily="34" charset="0"/>
              </a:rPr>
              <a:t>was lower-than-anticipated as interest rates remain low.</a:t>
            </a:r>
          </a:p>
          <a:p>
            <a:pPr marL="228600" indent="-228600">
              <a:spcBef>
                <a:spcPts val="600"/>
              </a:spcBef>
              <a:buClr>
                <a:schemeClr val="hlink"/>
              </a:buClr>
              <a:buFont typeface="Arial" pitchFamily="34" charset="0"/>
              <a:buChar char="•"/>
            </a:pPr>
            <a:r>
              <a:rPr lang="en-US" sz="1200" b="1" dirty="0" smtClean="0">
                <a:latin typeface="Calibri" pitchFamily="34" charset="0"/>
              </a:rPr>
              <a:t>Other revenues</a:t>
            </a:r>
            <a:r>
              <a:rPr lang="en-US" sz="1200" dirty="0" smtClean="0">
                <a:latin typeface="Calibri" pitchFamily="34" charset="0"/>
              </a:rPr>
              <a:t> exceeded budget due to the receipt of unbudgeted revenues.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dirty="0" smtClean="0"/>
              <a:t>TOWN OF CAPE ELIZABETH</a:t>
            </a:r>
            <a:endParaRPr lang="en-US" dirty="0"/>
          </a:p>
        </p:txBody>
      </p:sp>
      <p:sp>
        <p:nvSpPr>
          <p:cNvPr id="6" name="Subtitle 4"/>
          <p:cNvSpPr txBox="1">
            <a:spLocks/>
          </p:cNvSpPr>
          <p:nvPr/>
        </p:nvSpPr>
        <p:spPr>
          <a:xfrm>
            <a:off x="228600" y="838200"/>
            <a:ext cx="6858000" cy="46166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noProof="0" dirty="0" smtClean="0">
                <a:solidFill>
                  <a:schemeClr val="accent1">
                    <a:lumMod val="75000"/>
                  </a:schemeClr>
                </a:solidFill>
              </a:rPr>
              <a:t>GENERAL FUND - EXPENDITURES</a:t>
            </a: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graphicFrame>
        <p:nvGraphicFramePr>
          <p:cNvPr id="8" name="Table 7"/>
          <p:cNvGraphicFramePr>
            <a:graphicFrameLocks noGrp="1"/>
          </p:cNvGraphicFramePr>
          <p:nvPr/>
        </p:nvGraphicFramePr>
        <p:xfrm>
          <a:off x="381000" y="1371600"/>
          <a:ext cx="5715000" cy="4495808"/>
        </p:xfrm>
        <a:graphic>
          <a:graphicData uri="http://schemas.openxmlformats.org/drawingml/2006/table">
            <a:tbl>
              <a:tblPr firstRow="1" lastRow="1" bandRow="1">
                <a:tableStyleId>{5C22544A-7EE6-4342-B048-85BDC9FD1C3A}</a:tableStyleId>
              </a:tblPr>
              <a:tblGrid>
                <a:gridCol w="2667000"/>
                <a:gridCol w="990600"/>
                <a:gridCol w="1066800"/>
                <a:gridCol w="990600"/>
              </a:tblGrid>
              <a:tr h="280988">
                <a:tc>
                  <a:txBody>
                    <a:bodyPr/>
                    <a:lstStyle/>
                    <a:p>
                      <a:endParaRPr lang="en-US" sz="1100" dirty="0"/>
                    </a:p>
                  </a:txBody>
                  <a:tcPr/>
                </a:tc>
                <a:tc>
                  <a:txBody>
                    <a:bodyPr/>
                    <a:lstStyle/>
                    <a:p>
                      <a:pPr algn="ctr"/>
                      <a:r>
                        <a:rPr lang="en-US" sz="1100" dirty="0" smtClean="0"/>
                        <a:t>Budget</a:t>
                      </a:r>
                      <a:endParaRPr lang="en-US" sz="1100" dirty="0"/>
                    </a:p>
                  </a:txBody>
                  <a:tcPr/>
                </a:tc>
                <a:tc>
                  <a:txBody>
                    <a:bodyPr/>
                    <a:lstStyle/>
                    <a:p>
                      <a:pPr algn="ctr"/>
                      <a:r>
                        <a:rPr lang="en-US" sz="1100" dirty="0" smtClean="0"/>
                        <a:t>Actual</a:t>
                      </a:r>
                      <a:endParaRPr lang="en-US" sz="1100" dirty="0"/>
                    </a:p>
                  </a:txBody>
                  <a:tcPr/>
                </a:tc>
                <a:tc>
                  <a:txBody>
                    <a:bodyPr/>
                    <a:lstStyle/>
                    <a:p>
                      <a:pPr algn="ctr"/>
                      <a:r>
                        <a:rPr lang="en-US" sz="1100" dirty="0" smtClean="0"/>
                        <a:t>Variance</a:t>
                      </a:r>
                      <a:endParaRPr lang="en-US" sz="1100" dirty="0"/>
                    </a:p>
                  </a:txBody>
                  <a:tcPr/>
                </a:tc>
              </a:tr>
              <a:tr h="280988">
                <a:tc>
                  <a:txBody>
                    <a:bodyPr/>
                    <a:lstStyle/>
                    <a:p>
                      <a:r>
                        <a:rPr lang="en-US" sz="1100" dirty="0" smtClean="0"/>
                        <a:t>General</a:t>
                      </a:r>
                      <a:r>
                        <a:rPr lang="en-US" sz="1100" baseline="0" dirty="0" smtClean="0"/>
                        <a:t> government</a:t>
                      </a:r>
                      <a:endParaRPr lang="en-US" sz="1100" dirty="0"/>
                    </a:p>
                  </a:txBody>
                  <a:tcPr/>
                </a:tc>
                <a:tc>
                  <a:txBody>
                    <a:bodyPr/>
                    <a:lstStyle/>
                    <a:p>
                      <a:pPr algn="ctr"/>
                      <a:r>
                        <a:rPr lang="en-US" sz="1100" dirty="0" smtClean="0"/>
                        <a:t>$1,684,757</a:t>
                      </a:r>
                      <a:endParaRPr lang="en-US" sz="1100" dirty="0"/>
                    </a:p>
                  </a:txBody>
                  <a:tcPr/>
                </a:tc>
                <a:tc>
                  <a:txBody>
                    <a:bodyPr/>
                    <a:lstStyle/>
                    <a:p>
                      <a:pPr algn="ctr"/>
                      <a:r>
                        <a:rPr lang="en-US" sz="1100" dirty="0" smtClean="0"/>
                        <a:t>$1,099,424</a:t>
                      </a:r>
                      <a:endParaRPr lang="en-US" sz="1100" dirty="0"/>
                    </a:p>
                  </a:txBody>
                  <a:tcPr/>
                </a:tc>
                <a:tc>
                  <a:txBody>
                    <a:bodyPr/>
                    <a:lstStyle/>
                    <a:p>
                      <a:pPr algn="ctr"/>
                      <a:r>
                        <a:rPr lang="en-US" sz="1100" dirty="0" smtClean="0"/>
                        <a:t>$585,333</a:t>
                      </a:r>
                      <a:endParaRPr lang="en-US" sz="1100" dirty="0"/>
                    </a:p>
                  </a:txBody>
                  <a:tcPr/>
                </a:tc>
              </a:tr>
              <a:tr h="280988">
                <a:tc>
                  <a:txBody>
                    <a:bodyPr/>
                    <a:lstStyle/>
                    <a:p>
                      <a:r>
                        <a:rPr lang="en-US" sz="1100" dirty="0" smtClean="0"/>
                        <a:t>Public </a:t>
                      </a:r>
                      <a:r>
                        <a:rPr lang="en-US" sz="1100" baseline="0" dirty="0" smtClean="0"/>
                        <a:t> works</a:t>
                      </a:r>
                      <a:endParaRPr lang="en-US" sz="1100" dirty="0"/>
                    </a:p>
                  </a:txBody>
                  <a:tcPr/>
                </a:tc>
                <a:tc>
                  <a:txBody>
                    <a:bodyPr/>
                    <a:lstStyle/>
                    <a:p>
                      <a:pPr algn="ctr"/>
                      <a:r>
                        <a:rPr lang="en-US" sz="1100" dirty="0" smtClean="0"/>
                        <a:t>1,757,210</a:t>
                      </a:r>
                      <a:endParaRPr lang="en-US" sz="1100" dirty="0"/>
                    </a:p>
                  </a:txBody>
                  <a:tcPr/>
                </a:tc>
                <a:tc>
                  <a:txBody>
                    <a:bodyPr/>
                    <a:lstStyle/>
                    <a:p>
                      <a:pPr algn="ctr"/>
                      <a:r>
                        <a:rPr lang="en-US" sz="1100" dirty="0" smtClean="0"/>
                        <a:t>1,678,117</a:t>
                      </a:r>
                      <a:endParaRPr lang="en-US" sz="1100" dirty="0"/>
                    </a:p>
                  </a:txBody>
                  <a:tcPr/>
                </a:tc>
                <a:tc>
                  <a:txBody>
                    <a:bodyPr/>
                    <a:lstStyle/>
                    <a:p>
                      <a:pPr algn="ctr"/>
                      <a:r>
                        <a:rPr lang="en-US" sz="1100" dirty="0" smtClean="0"/>
                        <a:t>79,093</a:t>
                      </a:r>
                      <a:endParaRPr lang="en-US" sz="1100" dirty="0"/>
                    </a:p>
                  </a:txBody>
                  <a:tcPr/>
                </a:tc>
              </a:tr>
              <a:tr h="280988">
                <a:tc>
                  <a:txBody>
                    <a:bodyPr/>
                    <a:lstStyle/>
                    <a:p>
                      <a:r>
                        <a:rPr lang="en-US" sz="1100" dirty="0" smtClean="0"/>
                        <a:t>Facilities</a:t>
                      </a:r>
                      <a:endParaRPr lang="en-US" sz="1100" dirty="0"/>
                    </a:p>
                  </a:txBody>
                  <a:tcPr/>
                </a:tc>
                <a:tc>
                  <a:txBody>
                    <a:bodyPr/>
                    <a:lstStyle/>
                    <a:p>
                      <a:pPr algn="ctr"/>
                      <a:r>
                        <a:rPr lang="en-US" sz="1100" dirty="0" smtClean="0"/>
                        <a:t>382,045</a:t>
                      </a:r>
                      <a:endParaRPr lang="en-US" sz="1100" dirty="0"/>
                    </a:p>
                  </a:txBody>
                  <a:tcPr/>
                </a:tc>
                <a:tc>
                  <a:txBody>
                    <a:bodyPr/>
                    <a:lstStyle/>
                    <a:p>
                      <a:pPr algn="ctr"/>
                      <a:r>
                        <a:rPr lang="en-US" sz="1100" dirty="0" smtClean="0"/>
                        <a:t>349,120</a:t>
                      </a:r>
                      <a:endParaRPr lang="en-US" sz="1100" dirty="0"/>
                    </a:p>
                  </a:txBody>
                  <a:tcPr/>
                </a:tc>
                <a:tc>
                  <a:txBody>
                    <a:bodyPr/>
                    <a:lstStyle/>
                    <a:p>
                      <a:pPr algn="ctr"/>
                      <a:r>
                        <a:rPr lang="en-US" sz="1100" dirty="0" smtClean="0"/>
                        <a:t>32,925</a:t>
                      </a:r>
                      <a:endParaRPr lang="en-US" sz="1100" dirty="0"/>
                    </a:p>
                  </a:txBody>
                  <a:tcPr/>
                </a:tc>
              </a:tr>
              <a:tr h="280988">
                <a:tc>
                  <a:txBody>
                    <a:bodyPr/>
                    <a:lstStyle/>
                    <a:p>
                      <a:r>
                        <a:rPr lang="en-US" sz="1100" dirty="0" smtClean="0"/>
                        <a:t>Public safety</a:t>
                      </a:r>
                      <a:endParaRPr lang="en-US" sz="1100" dirty="0"/>
                    </a:p>
                  </a:txBody>
                  <a:tcPr/>
                </a:tc>
                <a:tc>
                  <a:txBody>
                    <a:bodyPr/>
                    <a:lstStyle/>
                    <a:p>
                      <a:pPr algn="ctr"/>
                      <a:r>
                        <a:rPr lang="en-US" sz="1100" dirty="0" smtClean="0"/>
                        <a:t>1,954,792</a:t>
                      </a:r>
                      <a:endParaRPr lang="en-US" sz="1100" dirty="0"/>
                    </a:p>
                  </a:txBody>
                  <a:tcPr/>
                </a:tc>
                <a:tc>
                  <a:txBody>
                    <a:bodyPr/>
                    <a:lstStyle/>
                    <a:p>
                      <a:pPr algn="ctr"/>
                      <a:r>
                        <a:rPr lang="en-US" sz="1100" dirty="0" smtClean="0"/>
                        <a:t>1,865,193</a:t>
                      </a:r>
                      <a:endParaRPr lang="en-US" sz="1100" dirty="0"/>
                    </a:p>
                  </a:txBody>
                  <a:tcPr/>
                </a:tc>
                <a:tc>
                  <a:txBody>
                    <a:bodyPr/>
                    <a:lstStyle/>
                    <a:p>
                      <a:pPr algn="ctr"/>
                      <a:r>
                        <a:rPr lang="en-US" sz="1100" dirty="0" smtClean="0"/>
                        <a:t>89,599</a:t>
                      </a:r>
                      <a:endParaRPr lang="en-US" sz="1100" dirty="0"/>
                    </a:p>
                  </a:txBody>
                  <a:tcPr/>
                </a:tc>
              </a:tr>
              <a:tr h="280988">
                <a:tc>
                  <a:txBody>
                    <a:bodyPr/>
                    <a:lstStyle/>
                    <a:p>
                      <a:r>
                        <a:rPr lang="en-US" sz="1100" dirty="0" smtClean="0"/>
                        <a:t>Cultural</a:t>
                      </a:r>
                      <a:r>
                        <a:rPr lang="en-US" sz="1100" baseline="0" dirty="0" smtClean="0"/>
                        <a:t> and parks</a:t>
                      </a:r>
                      <a:endParaRPr lang="en-US" sz="1100" dirty="0"/>
                    </a:p>
                  </a:txBody>
                  <a:tcPr/>
                </a:tc>
                <a:tc>
                  <a:txBody>
                    <a:bodyPr/>
                    <a:lstStyle/>
                    <a:p>
                      <a:pPr algn="ctr"/>
                      <a:r>
                        <a:rPr lang="en-US" sz="1100" dirty="0" smtClean="0"/>
                        <a:t>1,054,788</a:t>
                      </a:r>
                      <a:endParaRPr lang="en-US" sz="1100" dirty="0"/>
                    </a:p>
                  </a:txBody>
                  <a:tcPr/>
                </a:tc>
                <a:tc>
                  <a:txBody>
                    <a:bodyPr/>
                    <a:lstStyle/>
                    <a:p>
                      <a:pPr algn="ctr"/>
                      <a:r>
                        <a:rPr lang="en-US" sz="1100" dirty="0" smtClean="0"/>
                        <a:t>985,897</a:t>
                      </a:r>
                      <a:endParaRPr lang="en-US" sz="1100" dirty="0"/>
                    </a:p>
                  </a:txBody>
                  <a:tcPr/>
                </a:tc>
                <a:tc>
                  <a:txBody>
                    <a:bodyPr/>
                    <a:lstStyle/>
                    <a:p>
                      <a:pPr algn="ctr"/>
                      <a:r>
                        <a:rPr lang="en-US" sz="1100" dirty="0" smtClean="0"/>
                        <a:t>68,891</a:t>
                      </a:r>
                      <a:endParaRPr lang="en-US" sz="1100" dirty="0"/>
                    </a:p>
                  </a:txBody>
                  <a:tcPr/>
                </a:tc>
              </a:tr>
              <a:tr h="280988">
                <a:tc>
                  <a:txBody>
                    <a:bodyPr/>
                    <a:lstStyle/>
                    <a:p>
                      <a:r>
                        <a:rPr lang="en-US" sz="1100" dirty="0" smtClean="0"/>
                        <a:t>Human services</a:t>
                      </a:r>
                      <a:endParaRPr lang="en-US" sz="1100" dirty="0"/>
                    </a:p>
                  </a:txBody>
                  <a:tcPr/>
                </a:tc>
                <a:tc>
                  <a:txBody>
                    <a:bodyPr/>
                    <a:lstStyle/>
                    <a:p>
                      <a:pPr algn="ctr"/>
                      <a:r>
                        <a:rPr lang="en-US" sz="1100" dirty="0" smtClean="0"/>
                        <a:t>60,000</a:t>
                      </a:r>
                      <a:endParaRPr lang="en-US" sz="1100" dirty="0"/>
                    </a:p>
                  </a:txBody>
                  <a:tcPr/>
                </a:tc>
                <a:tc>
                  <a:txBody>
                    <a:bodyPr/>
                    <a:lstStyle/>
                    <a:p>
                      <a:pPr algn="ctr"/>
                      <a:r>
                        <a:rPr lang="en-US" sz="1100" dirty="0" smtClean="0"/>
                        <a:t>59,086</a:t>
                      </a:r>
                      <a:endParaRPr lang="en-US" sz="1100" dirty="0"/>
                    </a:p>
                  </a:txBody>
                  <a:tcPr/>
                </a:tc>
                <a:tc>
                  <a:txBody>
                    <a:bodyPr/>
                    <a:lstStyle/>
                    <a:p>
                      <a:pPr algn="ctr"/>
                      <a:r>
                        <a:rPr lang="en-US" sz="1100" dirty="0" smtClean="0"/>
                        <a:t>914</a:t>
                      </a:r>
                      <a:endParaRPr lang="en-US" sz="1100" dirty="0"/>
                    </a:p>
                  </a:txBody>
                  <a:tcPr/>
                </a:tc>
              </a:tr>
              <a:tr h="280988">
                <a:tc>
                  <a:txBody>
                    <a:bodyPr/>
                    <a:lstStyle/>
                    <a:p>
                      <a:r>
                        <a:rPr lang="en-US" sz="1100" dirty="0" smtClean="0"/>
                        <a:t>Education</a:t>
                      </a:r>
                      <a:endParaRPr lang="en-US" sz="1100" dirty="0"/>
                    </a:p>
                  </a:txBody>
                  <a:tcPr/>
                </a:tc>
                <a:tc>
                  <a:txBody>
                    <a:bodyPr/>
                    <a:lstStyle/>
                    <a:p>
                      <a:pPr algn="ctr"/>
                      <a:r>
                        <a:rPr lang="en-US" sz="1100" dirty="0" smtClean="0"/>
                        <a:t>23,176,174</a:t>
                      </a:r>
                      <a:endParaRPr lang="en-US" sz="1100" dirty="0"/>
                    </a:p>
                  </a:txBody>
                  <a:tcPr/>
                </a:tc>
                <a:tc>
                  <a:txBody>
                    <a:bodyPr/>
                    <a:lstStyle/>
                    <a:p>
                      <a:pPr algn="ctr"/>
                      <a:r>
                        <a:rPr lang="en-US" sz="1100" dirty="0" smtClean="0"/>
                        <a:t>22,901,418</a:t>
                      </a:r>
                      <a:endParaRPr lang="en-US" sz="1100" dirty="0"/>
                    </a:p>
                  </a:txBody>
                  <a:tcPr/>
                </a:tc>
                <a:tc>
                  <a:txBody>
                    <a:bodyPr/>
                    <a:lstStyle/>
                    <a:p>
                      <a:pPr algn="ctr"/>
                      <a:r>
                        <a:rPr lang="en-US" sz="1100" dirty="0" smtClean="0"/>
                        <a:t>274,756</a:t>
                      </a:r>
                      <a:endParaRPr lang="en-US" sz="1100" dirty="0"/>
                    </a:p>
                  </a:txBody>
                  <a:tcPr/>
                </a:tc>
              </a:tr>
              <a:tr h="280988">
                <a:tc>
                  <a:txBody>
                    <a:bodyPr/>
                    <a:lstStyle/>
                    <a:p>
                      <a:r>
                        <a:rPr lang="en-US" sz="1100" dirty="0" smtClean="0"/>
                        <a:t>Intergovernmental assessments</a:t>
                      </a:r>
                      <a:endParaRPr lang="en-US" sz="1100" dirty="0"/>
                    </a:p>
                  </a:txBody>
                  <a:tcPr/>
                </a:tc>
                <a:tc>
                  <a:txBody>
                    <a:bodyPr/>
                    <a:lstStyle/>
                    <a:p>
                      <a:pPr algn="ctr"/>
                      <a:r>
                        <a:rPr lang="en-US" sz="1100" dirty="0" smtClean="0"/>
                        <a:t>1,130,590</a:t>
                      </a:r>
                      <a:endParaRPr lang="en-US" sz="1100" dirty="0"/>
                    </a:p>
                  </a:txBody>
                  <a:tcPr/>
                </a:tc>
                <a:tc>
                  <a:txBody>
                    <a:bodyPr/>
                    <a:lstStyle/>
                    <a:p>
                      <a:pPr algn="ctr"/>
                      <a:r>
                        <a:rPr lang="en-US" sz="1100" dirty="0" smtClean="0"/>
                        <a:t>1,130,272</a:t>
                      </a:r>
                      <a:endParaRPr lang="en-US" sz="1100" dirty="0"/>
                    </a:p>
                  </a:txBody>
                  <a:tcPr/>
                </a:tc>
                <a:tc>
                  <a:txBody>
                    <a:bodyPr/>
                    <a:lstStyle/>
                    <a:p>
                      <a:pPr algn="ctr"/>
                      <a:r>
                        <a:rPr lang="en-US" sz="1100" dirty="0" smtClean="0"/>
                        <a:t>318</a:t>
                      </a:r>
                      <a:endParaRPr lang="en-US" sz="1100" dirty="0"/>
                    </a:p>
                  </a:txBody>
                  <a:tcPr/>
                </a:tc>
              </a:tr>
              <a:tr h="280988">
                <a:tc>
                  <a:txBody>
                    <a:bodyPr/>
                    <a:lstStyle/>
                    <a:p>
                      <a:r>
                        <a:rPr lang="en-US" sz="1100" dirty="0" smtClean="0"/>
                        <a:t>Insurance and benefits</a:t>
                      </a:r>
                      <a:endParaRPr lang="en-US" sz="1100" dirty="0"/>
                    </a:p>
                  </a:txBody>
                  <a:tcPr/>
                </a:tc>
                <a:tc>
                  <a:txBody>
                    <a:bodyPr/>
                    <a:lstStyle/>
                    <a:p>
                      <a:pPr algn="ctr"/>
                      <a:r>
                        <a:rPr lang="en-US" sz="1100" dirty="0" smtClean="0"/>
                        <a:t>1,199,717</a:t>
                      </a:r>
                      <a:endParaRPr lang="en-US" sz="1100" dirty="0"/>
                    </a:p>
                  </a:txBody>
                  <a:tcPr/>
                </a:tc>
                <a:tc>
                  <a:txBody>
                    <a:bodyPr/>
                    <a:lstStyle/>
                    <a:p>
                      <a:pPr algn="ctr"/>
                      <a:r>
                        <a:rPr lang="en-US" sz="1100" dirty="0" smtClean="0"/>
                        <a:t>1,208,523</a:t>
                      </a:r>
                      <a:endParaRPr lang="en-US" sz="1100" dirty="0"/>
                    </a:p>
                  </a:txBody>
                  <a:tcPr/>
                </a:tc>
                <a:tc>
                  <a:txBody>
                    <a:bodyPr/>
                    <a:lstStyle/>
                    <a:p>
                      <a:pPr algn="ctr"/>
                      <a:r>
                        <a:rPr lang="en-US" sz="1100" dirty="0" smtClean="0"/>
                        <a:t>(8,806)</a:t>
                      </a:r>
                      <a:endParaRPr lang="en-US" sz="1100" dirty="0"/>
                    </a:p>
                  </a:txBody>
                  <a:tcPr/>
                </a:tc>
              </a:tr>
              <a:tr h="280988">
                <a:tc>
                  <a:txBody>
                    <a:bodyPr/>
                    <a:lstStyle/>
                    <a:p>
                      <a:r>
                        <a:rPr lang="en-US" sz="1100" dirty="0" smtClean="0"/>
                        <a:t>Unclassified</a:t>
                      </a:r>
                      <a:endParaRPr lang="en-US" sz="1100" dirty="0"/>
                    </a:p>
                  </a:txBody>
                  <a:tcPr/>
                </a:tc>
                <a:tc>
                  <a:txBody>
                    <a:bodyPr/>
                    <a:lstStyle/>
                    <a:p>
                      <a:pPr algn="ctr"/>
                      <a:r>
                        <a:rPr lang="en-US" sz="1100" dirty="0" smtClean="0"/>
                        <a:t>43,822</a:t>
                      </a:r>
                      <a:endParaRPr lang="en-US" sz="1100" dirty="0"/>
                    </a:p>
                  </a:txBody>
                  <a:tcPr/>
                </a:tc>
                <a:tc>
                  <a:txBody>
                    <a:bodyPr/>
                    <a:lstStyle/>
                    <a:p>
                      <a:pPr algn="ctr"/>
                      <a:r>
                        <a:rPr lang="en-US" sz="1100" dirty="0" smtClean="0"/>
                        <a:t>220,044</a:t>
                      </a:r>
                      <a:endParaRPr lang="en-US" sz="1100" dirty="0"/>
                    </a:p>
                  </a:txBody>
                  <a:tcPr/>
                </a:tc>
                <a:tc>
                  <a:txBody>
                    <a:bodyPr/>
                    <a:lstStyle/>
                    <a:p>
                      <a:pPr algn="ctr"/>
                      <a:r>
                        <a:rPr lang="en-US" sz="1100" dirty="0" smtClean="0"/>
                        <a:t>(176,222)</a:t>
                      </a:r>
                      <a:endParaRPr lang="en-US" sz="1100" dirty="0"/>
                    </a:p>
                  </a:txBody>
                  <a:tcPr/>
                </a:tc>
              </a:tr>
              <a:tr h="280988">
                <a:tc>
                  <a:txBody>
                    <a:bodyPr/>
                    <a:lstStyle/>
                    <a:p>
                      <a:r>
                        <a:rPr lang="en-US" sz="1100" dirty="0" smtClean="0"/>
                        <a:t>Debt service</a:t>
                      </a:r>
                      <a:r>
                        <a:rPr lang="en-US" sz="1100" baseline="0" dirty="0" smtClean="0"/>
                        <a:t> (Town)</a:t>
                      </a:r>
                      <a:endParaRPr lang="en-US" sz="1100" dirty="0"/>
                    </a:p>
                  </a:txBody>
                  <a:tcPr/>
                </a:tc>
                <a:tc>
                  <a:txBody>
                    <a:bodyPr/>
                    <a:lstStyle/>
                    <a:p>
                      <a:pPr algn="ctr"/>
                      <a:r>
                        <a:rPr lang="en-US" sz="1100" dirty="0" smtClean="0"/>
                        <a:t>906,144</a:t>
                      </a:r>
                      <a:endParaRPr lang="en-US" sz="1100" dirty="0"/>
                    </a:p>
                  </a:txBody>
                  <a:tcPr/>
                </a:tc>
                <a:tc>
                  <a:txBody>
                    <a:bodyPr/>
                    <a:lstStyle/>
                    <a:p>
                      <a:pPr algn="ctr"/>
                      <a:r>
                        <a:rPr lang="en-US" sz="1100" dirty="0" smtClean="0"/>
                        <a:t>900,097</a:t>
                      </a:r>
                      <a:endParaRPr lang="en-US" sz="1100" dirty="0"/>
                    </a:p>
                  </a:txBody>
                  <a:tcPr/>
                </a:tc>
                <a:tc>
                  <a:txBody>
                    <a:bodyPr/>
                    <a:lstStyle/>
                    <a:p>
                      <a:pPr algn="ctr"/>
                      <a:r>
                        <a:rPr lang="en-US" sz="1100" dirty="0" smtClean="0"/>
                        <a:t>6,047</a:t>
                      </a:r>
                      <a:endParaRPr lang="en-US" sz="1100" dirty="0"/>
                    </a:p>
                  </a:txBody>
                  <a:tcPr/>
                </a:tc>
              </a:tr>
              <a:tr h="280988">
                <a:tc>
                  <a:txBody>
                    <a:bodyPr/>
                    <a:lstStyle/>
                    <a:p>
                      <a:r>
                        <a:rPr lang="en-US" sz="1100" dirty="0" smtClean="0"/>
                        <a:t>Capital improvements</a:t>
                      </a:r>
                      <a:endParaRPr lang="en-US" sz="1100" dirty="0"/>
                    </a:p>
                  </a:txBody>
                  <a:tcPr>
                    <a:lnB w="12700" cap="flat" cmpd="sng" algn="ctr">
                      <a:solidFill>
                        <a:schemeClr val="tx1"/>
                      </a:solidFill>
                      <a:prstDash val="solid"/>
                      <a:round/>
                      <a:headEnd type="none" w="med" len="med"/>
                      <a:tailEnd type="none" w="med" len="med"/>
                    </a:lnB>
                  </a:tcPr>
                </a:tc>
                <a:tc>
                  <a:txBody>
                    <a:bodyPr/>
                    <a:lstStyle/>
                    <a:p>
                      <a:pPr algn="ctr"/>
                      <a:r>
                        <a:rPr lang="en-US" sz="1100" dirty="0" smtClean="0"/>
                        <a:t>2,075,001</a:t>
                      </a:r>
                      <a:endParaRPr lang="en-US" sz="1100" dirty="0"/>
                    </a:p>
                  </a:txBody>
                  <a:tcPr>
                    <a:lnB w="12700" cap="flat" cmpd="sng" algn="ctr">
                      <a:solidFill>
                        <a:schemeClr val="tx1"/>
                      </a:solidFill>
                      <a:prstDash val="solid"/>
                      <a:round/>
                      <a:headEnd type="none" w="med" len="med"/>
                      <a:tailEnd type="none" w="med" len="med"/>
                    </a:lnB>
                  </a:tcPr>
                </a:tc>
                <a:tc>
                  <a:txBody>
                    <a:bodyPr/>
                    <a:lstStyle/>
                    <a:p>
                      <a:pPr algn="ctr"/>
                      <a:r>
                        <a:rPr lang="en-US" sz="1100" dirty="0" smtClean="0"/>
                        <a:t>1,343,822</a:t>
                      </a:r>
                      <a:endParaRPr lang="en-US" sz="1100" dirty="0"/>
                    </a:p>
                  </a:txBody>
                  <a:tcPr>
                    <a:lnB w="12700" cap="flat" cmpd="sng" algn="ctr">
                      <a:solidFill>
                        <a:schemeClr val="tx1"/>
                      </a:solidFill>
                      <a:prstDash val="solid"/>
                      <a:round/>
                      <a:headEnd type="none" w="med" len="med"/>
                      <a:tailEnd type="none" w="med" len="med"/>
                    </a:lnB>
                  </a:tcPr>
                </a:tc>
                <a:tc>
                  <a:txBody>
                    <a:bodyPr/>
                    <a:lstStyle/>
                    <a:p>
                      <a:pPr algn="ctr"/>
                      <a:r>
                        <a:rPr lang="en-US" sz="1100" dirty="0" smtClean="0"/>
                        <a:t>731,179</a:t>
                      </a:r>
                      <a:endParaRPr lang="en-US" sz="1100" dirty="0"/>
                    </a:p>
                  </a:txBody>
                  <a:tcPr>
                    <a:lnB w="12700" cap="flat" cmpd="sng" algn="ctr">
                      <a:solidFill>
                        <a:schemeClr val="tx1"/>
                      </a:solidFill>
                      <a:prstDash val="solid"/>
                      <a:round/>
                      <a:headEnd type="none" w="med" len="med"/>
                      <a:tailEnd type="none" w="med" len="med"/>
                    </a:lnB>
                  </a:tcPr>
                </a:tc>
              </a:tr>
              <a:tr h="280988">
                <a:tc>
                  <a:txBody>
                    <a:bodyPr/>
                    <a:lstStyle/>
                    <a:p>
                      <a:r>
                        <a:rPr lang="en-US" sz="1100" b="1" baseline="0" dirty="0" smtClean="0"/>
                        <a:t>     Total expenditures</a:t>
                      </a:r>
                      <a:endParaRPr lang="en-US" sz="11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smtClean="0"/>
                        <a:t>35,425,040</a:t>
                      </a:r>
                      <a:endParaRPr lang="en-US" sz="11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smtClean="0"/>
                        <a:t>32,741,013</a:t>
                      </a:r>
                      <a:endParaRPr lang="en-US" sz="11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smtClean="0"/>
                        <a:t>1,684,027</a:t>
                      </a:r>
                      <a:endParaRPr lang="en-US" sz="11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988">
                <a:tc>
                  <a:txBody>
                    <a:bodyPr/>
                    <a:lstStyle/>
                    <a:p>
                      <a:r>
                        <a:rPr lang="en-US" sz="1100" dirty="0" smtClean="0"/>
                        <a:t>Transfers</a:t>
                      </a:r>
                      <a:r>
                        <a:rPr lang="en-US" sz="1100" baseline="0" dirty="0" smtClean="0"/>
                        <a:t> to other funds</a:t>
                      </a:r>
                      <a:endParaRPr lang="en-US" sz="1100" dirty="0"/>
                    </a:p>
                  </a:txBody>
                  <a:tcPr>
                    <a:lnT w="12700" cap="flat" cmpd="sng" algn="ctr">
                      <a:solidFill>
                        <a:schemeClr val="tx1"/>
                      </a:solidFill>
                      <a:prstDash val="solid"/>
                      <a:round/>
                      <a:headEnd type="none" w="med" len="med"/>
                      <a:tailEnd type="none" w="med" len="med"/>
                    </a:lnT>
                  </a:tcPr>
                </a:tc>
                <a:tc>
                  <a:txBody>
                    <a:bodyPr/>
                    <a:lstStyle/>
                    <a:p>
                      <a:pPr algn="ctr"/>
                      <a:r>
                        <a:rPr lang="en-US" sz="1100" dirty="0" smtClean="0">
                          <a:solidFill>
                            <a:schemeClr val="tx1"/>
                          </a:solidFill>
                        </a:rPr>
                        <a:t>578,914</a:t>
                      </a:r>
                      <a:endParaRPr lang="en-US" sz="11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pPr algn="ctr"/>
                      <a:r>
                        <a:rPr lang="en-US" sz="1100" dirty="0" smtClean="0">
                          <a:solidFill>
                            <a:schemeClr val="tx1"/>
                          </a:solidFill>
                        </a:rPr>
                        <a:t>578,914</a:t>
                      </a:r>
                      <a:endParaRPr lang="en-US" sz="11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pPr algn="ctr"/>
                      <a:r>
                        <a:rPr lang="en-US" sz="1100" dirty="0" smtClean="0">
                          <a:solidFill>
                            <a:schemeClr val="tx1"/>
                          </a:solidFill>
                        </a:rPr>
                        <a:t>-</a:t>
                      </a:r>
                      <a:endParaRPr lang="en-US" sz="1100" dirty="0">
                        <a:solidFill>
                          <a:schemeClr val="tx1"/>
                        </a:solidFill>
                      </a:endParaRPr>
                    </a:p>
                  </a:txBody>
                  <a:tcPr>
                    <a:lnT w="12700" cap="flat" cmpd="sng" algn="ctr">
                      <a:solidFill>
                        <a:schemeClr val="tx1"/>
                      </a:solidFill>
                      <a:prstDash val="solid"/>
                      <a:round/>
                      <a:headEnd type="none" w="med" len="med"/>
                      <a:tailEnd type="none" w="med" len="med"/>
                    </a:lnT>
                  </a:tcPr>
                </a:tc>
              </a:tr>
              <a:tr h="280988">
                <a:tc>
                  <a:txBody>
                    <a:bodyPr/>
                    <a:lstStyle/>
                    <a:p>
                      <a:r>
                        <a:rPr lang="en-US" sz="1100" baseline="0" dirty="0" smtClean="0"/>
                        <a:t>     Total expenditures and other sources</a:t>
                      </a:r>
                      <a:endParaRPr lang="en-US" sz="1100" dirty="0"/>
                    </a:p>
                  </a:txBody>
                  <a:tcPr/>
                </a:tc>
                <a:tc>
                  <a:txBody>
                    <a:bodyPr/>
                    <a:lstStyle/>
                    <a:p>
                      <a:pPr algn="ctr"/>
                      <a:r>
                        <a:rPr lang="en-US" sz="1100" dirty="0" smtClean="0">
                          <a:solidFill>
                            <a:schemeClr val="bg1"/>
                          </a:solidFill>
                        </a:rPr>
                        <a:t>$</a:t>
                      </a:r>
                      <a:r>
                        <a:rPr lang="en-US" sz="1100" baseline="0" dirty="0" smtClean="0">
                          <a:solidFill>
                            <a:schemeClr val="bg1"/>
                          </a:solidFill>
                        </a:rPr>
                        <a:t> 36,003,954</a:t>
                      </a:r>
                      <a:endParaRPr lang="en-US" sz="1100" dirty="0">
                        <a:solidFill>
                          <a:schemeClr val="bg1"/>
                        </a:solidFill>
                      </a:endParaRPr>
                    </a:p>
                  </a:txBody>
                  <a:tcPr/>
                </a:tc>
                <a:tc>
                  <a:txBody>
                    <a:bodyPr/>
                    <a:lstStyle/>
                    <a:p>
                      <a:pPr algn="ctr"/>
                      <a:r>
                        <a:rPr lang="en-US" sz="1100" dirty="0" smtClean="0">
                          <a:solidFill>
                            <a:schemeClr val="bg1"/>
                          </a:solidFill>
                        </a:rPr>
                        <a:t>$ 33,319,927</a:t>
                      </a:r>
                      <a:endParaRPr lang="en-US" sz="1100" dirty="0">
                        <a:solidFill>
                          <a:schemeClr val="bg1"/>
                        </a:solidFill>
                      </a:endParaRPr>
                    </a:p>
                  </a:txBody>
                  <a:tcPr/>
                </a:tc>
                <a:tc>
                  <a:txBody>
                    <a:bodyPr/>
                    <a:lstStyle/>
                    <a:p>
                      <a:pPr algn="ctr"/>
                      <a:r>
                        <a:rPr lang="en-US" sz="1100" dirty="0" smtClean="0">
                          <a:solidFill>
                            <a:schemeClr val="bg1"/>
                          </a:solidFill>
                        </a:rPr>
                        <a:t>$ 1,684,027</a:t>
                      </a:r>
                      <a:endParaRPr lang="en-US" sz="1100" dirty="0">
                        <a:solidFill>
                          <a:schemeClr val="bg1"/>
                        </a:solidFill>
                      </a:endParaRPr>
                    </a:p>
                  </a:txBody>
                  <a:tcPr/>
                </a:tc>
              </a:tr>
            </a:tbl>
          </a:graphicData>
        </a:graphic>
      </p:graphicFrame>
      <p:sp>
        <p:nvSpPr>
          <p:cNvPr id="7" name="Slide Number Placeholder 6"/>
          <p:cNvSpPr>
            <a:spLocks noGrp="1"/>
          </p:cNvSpPr>
          <p:nvPr>
            <p:ph type="sldNum" sz="quarter" idx="12"/>
          </p:nvPr>
        </p:nvSpPr>
        <p:spPr/>
        <p:txBody>
          <a:bodyPr/>
          <a:lstStyle/>
          <a:p>
            <a:fld id="{C238F03A-58E1-4ECA-9024-348A9A81A53D}" type="slidenum">
              <a:rPr lang="en-US" smtClean="0"/>
              <a:pPr/>
              <a:t>6</a:t>
            </a:fld>
            <a:endParaRPr lang="en-US" dirty="0"/>
          </a:p>
        </p:txBody>
      </p:sp>
      <p:sp>
        <p:nvSpPr>
          <p:cNvPr id="9" name="TextBox 8"/>
          <p:cNvSpPr txBox="1"/>
          <p:nvPr/>
        </p:nvSpPr>
        <p:spPr>
          <a:xfrm>
            <a:off x="6172200" y="914400"/>
            <a:ext cx="2971800" cy="5447645"/>
          </a:xfrm>
          <a:prstGeom prst="rect">
            <a:avLst/>
          </a:prstGeom>
          <a:noFill/>
        </p:spPr>
        <p:txBody>
          <a:bodyPr wrap="square" rtlCol="0">
            <a:spAutoFit/>
          </a:bodyPr>
          <a:lstStyle/>
          <a:p>
            <a:pPr marL="228600" indent="-228600">
              <a:spcBef>
                <a:spcPts val="600"/>
              </a:spcBef>
              <a:buClr>
                <a:schemeClr val="hlink"/>
              </a:buClr>
            </a:pPr>
            <a:r>
              <a:rPr lang="en-US" sz="1100" b="1" i="1" dirty="0" smtClean="0">
                <a:solidFill>
                  <a:schemeClr val="tx2">
                    <a:lumMod val="60000"/>
                    <a:lumOff val="40000"/>
                  </a:schemeClr>
                </a:solidFill>
              </a:rPr>
              <a:t>SUMMARY OF SIGNIFICANT VARIANCES</a:t>
            </a:r>
          </a:p>
          <a:p>
            <a:pPr marL="228600" indent="-228600">
              <a:spcBef>
                <a:spcPts val="600"/>
              </a:spcBef>
              <a:buClr>
                <a:schemeClr val="hlink"/>
              </a:buClr>
              <a:buFont typeface="Arial" pitchFamily="34" charset="0"/>
              <a:buChar char="•"/>
            </a:pPr>
            <a:r>
              <a:rPr lang="en-US" sz="1100" b="1" dirty="0" smtClean="0">
                <a:latin typeface="Calibri" pitchFamily="34" charset="0"/>
              </a:rPr>
              <a:t>General government expenditures </a:t>
            </a:r>
            <a:r>
              <a:rPr lang="en-US" sz="1100" dirty="0" smtClean="0">
                <a:latin typeface="Calibri" pitchFamily="34" charset="0"/>
              </a:rPr>
              <a:t>were under budget due to  overlay that was budgeted but not spent.</a:t>
            </a:r>
            <a:endParaRPr lang="en-US" sz="1100" b="1" dirty="0" smtClean="0">
              <a:latin typeface="Calibri" pitchFamily="34" charset="0"/>
            </a:endParaRPr>
          </a:p>
          <a:p>
            <a:pPr marL="228600" indent="-228600">
              <a:spcBef>
                <a:spcPts val="600"/>
              </a:spcBef>
              <a:buClr>
                <a:schemeClr val="hlink"/>
              </a:buClr>
              <a:buFont typeface="Arial" pitchFamily="34" charset="0"/>
              <a:buChar char="•"/>
            </a:pPr>
            <a:r>
              <a:rPr lang="en-US" sz="1100" b="1" dirty="0" smtClean="0">
                <a:latin typeface="Calibri" pitchFamily="34" charset="0"/>
              </a:rPr>
              <a:t>Public works expenditures </a:t>
            </a:r>
            <a:r>
              <a:rPr lang="en-US" sz="1100" dirty="0" smtClean="0">
                <a:latin typeface="Calibri" pitchFamily="34" charset="0"/>
              </a:rPr>
              <a:t>were under budget due to a budget amendment that increased the budget by $141K; offset by overspending for vehicle maintenance, diesel and gasoline of $76K.</a:t>
            </a:r>
          </a:p>
          <a:p>
            <a:pPr marL="228600" indent="-228600">
              <a:spcBef>
                <a:spcPts val="600"/>
              </a:spcBef>
              <a:buClr>
                <a:schemeClr val="hlink"/>
              </a:buClr>
              <a:buFont typeface="Arial" pitchFamily="34" charset="0"/>
              <a:buChar char="•"/>
            </a:pPr>
            <a:r>
              <a:rPr lang="en-US" sz="1100" b="1" dirty="0" smtClean="0">
                <a:latin typeface="Calibri" pitchFamily="34" charset="0"/>
              </a:rPr>
              <a:t>Public safety expenditures </a:t>
            </a:r>
            <a:r>
              <a:rPr lang="en-US" sz="1100" dirty="0" smtClean="0">
                <a:latin typeface="Calibri" pitchFamily="34" charset="0"/>
              </a:rPr>
              <a:t>were under budget due to lower-than-anticipated part-time payroll costs, gasoline and training in the Police Department and part-time payroll costs in the Fire Department.</a:t>
            </a:r>
          </a:p>
          <a:p>
            <a:pPr marL="228600" indent="-228600">
              <a:spcBef>
                <a:spcPts val="600"/>
              </a:spcBef>
              <a:buClr>
                <a:schemeClr val="hlink"/>
              </a:buClr>
              <a:buFont typeface="Arial" pitchFamily="34" charset="0"/>
              <a:buChar char="•"/>
            </a:pPr>
            <a:r>
              <a:rPr lang="en-US" sz="1100" b="1" dirty="0" smtClean="0">
                <a:latin typeface="Calibri" pitchFamily="34" charset="0"/>
              </a:rPr>
              <a:t>Cultural and parks expenditures </a:t>
            </a:r>
            <a:r>
              <a:rPr lang="en-US" sz="1100" dirty="0" smtClean="0">
                <a:latin typeface="Calibri" pitchFamily="34" charset="0"/>
              </a:rPr>
              <a:t>were under budget due to lower-than-expected costs related to tree planting, stonewall repairs and part-time payroll for parks and Fort Williams.</a:t>
            </a:r>
          </a:p>
          <a:p>
            <a:pPr marL="228600" indent="-228600">
              <a:spcBef>
                <a:spcPts val="600"/>
              </a:spcBef>
              <a:buClr>
                <a:schemeClr val="hlink"/>
              </a:buClr>
              <a:buFont typeface="Arial" pitchFamily="34" charset="0"/>
              <a:buChar char="•"/>
            </a:pPr>
            <a:r>
              <a:rPr lang="en-US" sz="1100" b="1" dirty="0" smtClean="0">
                <a:latin typeface="Calibri" pitchFamily="34" charset="0"/>
              </a:rPr>
              <a:t>Education expenditures  -  </a:t>
            </a:r>
            <a:r>
              <a:rPr lang="en-US" sz="1100" dirty="0" smtClean="0">
                <a:latin typeface="Calibri" pitchFamily="34" charset="0"/>
              </a:rPr>
              <a:t>see slide 8.</a:t>
            </a:r>
            <a:endParaRPr lang="en-US" sz="1100" b="1" dirty="0" smtClean="0">
              <a:latin typeface="Calibri" pitchFamily="34" charset="0"/>
            </a:endParaRPr>
          </a:p>
          <a:p>
            <a:pPr marL="228600" indent="-228600">
              <a:spcBef>
                <a:spcPts val="600"/>
              </a:spcBef>
              <a:buClr>
                <a:schemeClr val="hlink"/>
              </a:buClr>
              <a:buFont typeface="Arial" pitchFamily="34" charset="0"/>
              <a:buChar char="•"/>
            </a:pPr>
            <a:r>
              <a:rPr lang="en-US" sz="1100" b="1" dirty="0" smtClean="0">
                <a:latin typeface="Calibri" pitchFamily="34" charset="0"/>
              </a:rPr>
              <a:t>Unclassified expenditures</a:t>
            </a:r>
            <a:r>
              <a:rPr lang="en-US" sz="1100" dirty="0" smtClean="0">
                <a:latin typeface="Calibri" pitchFamily="34" charset="0"/>
              </a:rPr>
              <a:t> were over budget due to unbudgeted grant expenditures. These expenditures were offset by related grant revenues.</a:t>
            </a:r>
          </a:p>
          <a:p>
            <a:pPr marL="228600" indent="-228600">
              <a:spcBef>
                <a:spcPts val="600"/>
              </a:spcBef>
              <a:buClr>
                <a:schemeClr val="hlink"/>
              </a:buClr>
              <a:buFont typeface="Arial" pitchFamily="34" charset="0"/>
              <a:buChar char="•"/>
            </a:pPr>
            <a:r>
              <a:rPr lang="en-US" sz="1100" b="1" dirty="0" smtClean="0">
                <a:latin typeface="Calibri" pitchFamily="34" charset="0"/>
              </a:rPr>
              <a:t>Capital improvement expenditures</a:t>
            </a:r>
            <a:r>
              <a:rPr lang="en-US" sz="1100" dirty="0" smtClean="0">
                <a:latin typeface="Calibri" pitchFamily="34" charset="0"/>
              </a:rPr>
              <a:t> were under budget due to the timing of projects, which will carry over to the next fiscal year.</a:t>
            </a:r>
          </a:p>
          <a:p>
            <a:pPr marL="228600" indent="-228600">
              <a:spcBef>
                <a:spcPts val="600"/>
              </a:spcBef>
              <a:buClr>
                <a:schemeClr val="hlink"/>
              </a:buClr>
              <a:buFont typeface="Arial" pitchFamily="34" charset="0"/>
              <a:buChar char="•"/>
            </a:pPr>
            <a:endParaRPr lang="en-US" sz="1100" dirty="0" smtClean="0">
              <a:latin typeface="Calibri" pitchFamily="34" charset="0"/>
            </a:endParaRPr>
          </a:p>
        </p:txBody>
      </p:sp>
      <p:pic>
        <p:nvPicPr>
          <p:cNvPr id="11" name="Content Placeholder 4"/>
          <p:cNvPicPr>
            <a:picLocks noGrp="1"/>
          </p:cNvPicPr>
          <p:nvPr>
            <p:ph idx="1"/>
          </p:nvPr>
        </p:nvPicPr>
        <p:blipFill>
          <a:blip r:embed="rId3" cstate="print"/>
          <a:srcRect/>
          <a:stretch>
            <a:fillRect/>
          </a:stretch>
        </p:blipFill>
        <p:spPr bwMode="auto">
          <a:xfrm>
            <a:off x="381000" y="6096000"/>
            <a:ext cx="1684166" cy="4722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dirty="0" smtClean="0"/>
              <a:t>TOWN OF CAPE ELIZABETH</a:t>
            </a:r>
            <a:endParaRPr lang="en-US" dirty="0"/>
          </a:p>
        </p:txBody>
      </p:sp>
      <p:pic>
        <p:nvPicPr>
          <p:cNvPr id="5" name="Content Placeholder 4"/>
          <p:cNvPicPr>
            <a:picLocks noGrp="1"/>
          </p:cNvPicPr>
          <p:nvPr>
            <p:ph idx="1"/>
          </p:nvPr>
        </p:nvPicPr>
        <p:blipFill>
          <a:blip r:embed="rId3" cstate="print"/>
          <a:srcRect/>
          <a:stretch>
            <a:fillRect/>
          </a:stretch>
        </p:blipFill>
        <p:spPr bwMode="auto">
          <a:xfrm>
            <a:off x="381000" y="6096000"/>
            <a:ext cx="1684166" cy="472281"/>
          </a:xfrm>
          <a:prstGeom prst="rect">
            <a:avLst/>
          </a:prstGeom>
          <a:noFill/>
          <a:ln w="9525">
            <a:noFill/>
            <a:miter lim="800000"/>
            <a:headEnd/>
            <a:tailEnd/>
          </a:ln>
        </p:spPr>
      </p:pic>
      <p:sp>
        <p:nvSpPr>
          <p:cNvPr id="6" name="Subtitle 4"/>
          <p:cNvSpPr txBox="1">
            <a:spLocks/>
          </p:cNvSpPr>
          <p:nvPr/>
        </p:nvSpPr>
        <p:spPr>
          <a:xfrm>
            <a:off x="304800" y="914400"/>
            <a:ext cx="7696200" cy="46166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noProof="0" dirty="0" smtClean="0">
                <a:solidFill>
                  <a:schemeClr val="accent1">
                    <a:lumMod val="75000"/>
                  </a:schemeClr>
                </a:solidFill>
              </a:rPr>
              <a:t>GENERAL FUND – REVENUES – SCHOOL DEPARTMENT ONLY</a:t>
            </a: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graphicFrame>
        <p:nvGraphicFramePr>
          <p:cNvPr id="8" name="Table 7"/>
          <p:cNvGraphicFramePr>
            <a:graphicFrameLocks noGrp="1"/>
          </p:cNvGraphicFramePr>
          <p:nvPr/>
        </p:nvGraphicFramePr>
        <p:xfrm>
          <a:off x="304800" y="1524000"/>
          <a:ext cx="7848600" cy="2743200"/>
        </p:xfrm>
        <a:graphic>
          <a:graphicData uri="http://schemas.openxmlformats.org/drawingml/2006/table">
            <a:tbl>
              <a:tblPr firstRow="1" lastRow="1" bandRow="1">
                <a:tableStyleId>{5C22544A-7EE6-4342-B048-85BDC9FD1C3A}</a:tableStyleId>
              </a:tblPr>
              <a:tblGrid>
                <a:gridCol w="3962400"/>
                <a:gridCol w="1295400"/>
                <a:gridCol w="1295400"/>
                <a:gridCol w="1295400"/>
              </a:tblGrid>
              <a:tr h="274320">
                <a:tc>
                  <a:txBody>
                    <a:bodyPr/>
                    <a:lstStyle/>
                    <a:p>
                      <a:endParaRPr lang="en-US" sz="1200" dirty="0"/>
                    </a:p>
                  </a:txBody>
                  <a:tcPr/>
                </a:tc>
                <a:tc>
                  <a:txBody>
                    <a:bodyPr/>
                    <a:lstStyle/>
                    <a:p>
                      <a:pPr algn="ctr"/>
                      <a:r>
                        <a:rPr lang="en-US" sz="1200" dirty="0" smtClean="0"/>
                        <a:t>Budget</a:t>
                      </a:r>
                      <a:endParaRPr lang="en-US" sz="1200" dirty="0"/>
                    </a:p>
                  </a:txBody>
                  <a:tcPr/>
                </a:tc>
                <a:tc>
                  <a:txBody>
                    <a:bodyPr/>
                    <a:lstStyle/>
                    <a:p>
                      <a:pPr algn="ctr"/>
                      <a:r>
                        <a:rPr lang="en-US" sz="1200" dirty="0" smtClean="0"/>
                        <a:t>Actual</a:t>
                      </a:r>
                      <a:endParaRPr lang="en-US" sz="1200" dirty="0"/>
                    </a:p>
                  </a:txBody>
                  <a:tcPr/>
                </a:tc>
                <a:tc>
                  <a:txBody>
                    <a:bodyPr/>
                    <a:lstStyle/>
                    <a:p>
                      <a:pPr algn="ctr"/>
                      <a:r>
                        <a:rPr lang="en-US" sz="1200" dirty="0" smtClean="0"/>
                        <a:t>Variance</a:t>
                      </a:r>
                      <a:endParaRPr lang="en-US" sz="1200" dirty="0"/>
                    </a:p>
                  </a:txBody>
                  <a:tcPr/>
                </a:tc>
              </a:tr>
              <a:tr h="274320">
                <a:tc>
                  <a:txBody>
                    <a:bodyPr/>
                    <a:lstStyle/>
                    <a:p>
                      <a:r>
                        <a:rPr lang="en-US" sz="1200" dirty="0" smtClean="0"/>
                        <a:t>State education subsidy</a:t>
                      </a:r>
                      <a:endParaRPr lang="en-US" sz="1200" dirty="0"/>
                    </a:p>
                  </a:txBody>
                  <a:tcPr/>
                </a:tc>
                <a:tc>
                  <a:txBody>
                    <a:bodyPr/>
                    <a:lstStyle/>
                    <a:p>
                      <a:pPr algn="ctr"/>
                      <a:r>
                        <a:rPr lang="en-US" sz="1200" dirty="0" smtClean="0"/>
                        <a:t>$ 2,533,079</a:t>
                      </a:r>
                      <a:endParaRPr lang="en-US" sz="1200" dirty="0"/>
                    </a:p>
                  </a:txBody>
                  <a:tcPr/>
                </a:tc>
                <a:tc>
                  <a:txBody>
                    <a:bodyPr/>
                    <a:lstStyle/>
                    <a:p>
                      <a:pPr algn="ctr"/>
                      <a:r>
                        <a:rPr lang="en-US" sz="1200" dirty="0" smtClean="0"/>
                        <a:t>$ 2,482,137</a:t>
                      </a:r>
                      <a:endParaRPr lang="en-US" sz="1200" dirty="0"/>
                    </a:p>
                  </a:txBody>
                  <a:tcPr/>
                </a:tc>
                <a:tc>
                  <a:txBody>
                    <a:bodyPr/>
                    <a:lstStyle/>
                    <a:p>
                      <a:pPr algn="ctr"/>
                      <a:r>
                        <a:rPr lang="en-US" sz="1200" dirty="0" smtClean="0"/>
                        <a:t>(50,942)</a:t>
                      </a:r>
                      <a:endParaRPr lang="en-US" sz="1200" dirty="0"/>
                    </a:p>
                  </a:txBody>
                  <a:tcPr/>
                </a:tc>
              </a:tr>
              <a:tr h="274320">
                <a:tc>
                  <a:txBody>
                    <a:bodyPr/>
                    <a:lstStyle/>
                    <a:p>
                      <a:r>
                        <a:rPr lang="en-US" sz="1200" dirty="0" smtClean="0"/>
                        <a:t>State agency clients</a:t>
                      </a:r>
                      <a:endParaRPr lang="en-US" sz="1200" dirty="0"/>
                    </a:p>
                  </a:txBody>
                  <a:tcPr/>
                </a:tc>
                <a:tc>
                  <a:txBody>
                    <a:bodyPr/>
                    <a:lstStyle/>
                    <a:p>
                      <a:pPr algn="ctr"/>
                      <a:r>
                        <a:rPr lang="en-US" sz="1200" dirty="0" smtClean="0"/>
                        <a:t>7,000</a:t>
                      </a:r>
                      <a:endParaRPr lang="en-US" sz="1200" dirty="0"/>
                    </a:p>
                  </a:txBody>
                  <a:tcPr/>
                </a:tc>
                <a:tc>
                  <a:txBody>
                    <a:bodyPr/>
                    <a:lstStyle/>
                    <a:p>
                      <a:pPr algn="ctr"/>
                      <a:r>
                        <a:rPr lang="en-US" sz="1200" dirty="0" smtClean="0"/>
                        <a:t>4,753</a:t>
                      </a:r>
                      <a:endParaRPr lang="en-US" sz="1200" dirty="0"/>
                    </a:p>
                  </a:txBody>
                  <a:tcPr/>
                </a:tc>
                <a:tc>
                  <a:txBody>
                    <a:bodyPr/>
                    <a:lstStyle/>
                    <a:p>
                      <a:pPr algn="ctr"/>
                      <a:r>
                        <a:rPr lang="en-US" sz="1200" dirty="0" smtClean="0"/>
                        <a:t>(2,247)</a:t>
                      </a:r>
                      <a:endParaRPr lang="en-US" sz="1200" dirty="0"/>
                    </a:p>
                  </a:txBody>
                  <a:tcPr/>
                </a:tc>
              </a:tr>
              <a:tr h="274320">
                <a:tc>
                  <a:txBody>
                    <a:bodyPr/>
                    <a:lstStyle/>
                    <a:p>
                      <a:r>
                        <a:rPr lang="en-US" sz="1200" dirty="0" smtClean="0"/>
                        <a:t>Activity Fees </a:t>
                      </a:r>
                      <a:endParaRPr lang="en-US" sz="1200" dirty="0"/>
                    </a:p>
                  </a:txBody>
                  <a:tcPr/>
                </a:tc>
                <a:tc>
                  <a:txBody>
                    <a:bodyPr/>
                    <a:lstStyle/>
                    <a:p>
                      <a:pPr algn="ctr"/>
                      <a:r>
                        <a:rPr lang="en-US" sz="1200" dirty="0" smtClean="0"/>
                        <a:t>63,500</a:t>
                      </a:r>
                      <a:endParaRPr lang="en-US" sz="1200" dirty="0"/>
                    </a:p>
                  </a:txBody>
                  <a:tcPr/>
                </a:tc>
                <a:tc>
                  <a:txBody>
                    <a:bodyPr/>
                    <a:lstStyle/>
                    <a:p>
                      <a:pPr algn="ctr"/>
                      <a:r>
                        <a:rPr lang="en-US" sz="1200" dirty="0" smtClean="0"/>
                        <a:t>66,920</a:t>
                      </a:r>
                      <a:endParaRPr lang="en-US" sz="1200" dirty="0"/>
                    </a:p>
                  </a:txBody>
                  <a:tcPr/>
                </a:tc>
                <a:tc>
                  <a:txBody>
                    <a:bodyPr/>
                    <a:lstStyle/>
                    <a:p>
                      <a:pPr algn="ctr"/>
                      <a:r>
                        <a:rPr lang="en-US" sz="1200" dirty="0" smtClean="0"/>
                        <a:t>3,420</a:t>
                      </a:r>
                      <a:endParaRPr lang="en-US" sz="1200" dirty="0"/>
                    </a:p>
                  </a:txBody>
                  <a:tcPr/>
                </a:tc>
              </a:tr>
              <a:tr h="274320">
                <a:tc>
                  <a:txBody>
                    <a:bodyPr/>
                    <a:lstStyle/>
                    <a:p>
                      <a:r>
                        <a:rPr lang="en-US" sz="1200" dirty="0" smtClean="0"/>
                        <a:t>Miscellaneous</a:t>
                      </a:r>
                      <a:endParaRPr lang="en-US" sz="1200" dirty="0"/>
                    </a:p>
                  </a:txBody>
                  <a:tcPr>
                    <a:lnB w="12700" cap="flat" cmpd="sng" algn="ctr">
                      <a:solidFill>
                        <a:schemeClr val="tx1"/>
                      </a:solidFill>
                      <a:prstDash val="solid"/>
                      <a:round/>
                      <a:headEnd type="none" w="med" len="med"/>
                      <a:tailEnd type="none" w="med" len="med"/>
                    </a:lnB>
                  </a:tcPr>
                </a:tc>
                <a:tc>
                  <a:txBody>
                    <a:bodyPr/>
                    <a:lstStyle/>
                    <a:p>
                      <a:pPr algn="ctr"/>
                      <a:r>
                        <a:rPr lang="en-US" sz="1200" dirty="0" smtClean="0"/>
                        <a:t>2,000</a:t>
                      </a:r>
                      <a:endParaRPr lang="en-US" sz="1200" dirty="0"/>
                    </a:p>
                  </a:txBody>
                  <a:tcPr>
                    <a:lnB w="12700" cap="flat" cmpd="sng" algn="ctr">
                      <a:solidFill>
                        <a:schemeClr val="tx1"/>
                      </a:solidFill>
                      <a:prstDash val="solid"/>
                      <a:round/>
                      <a:headEnd type="none" w="med" len="med"/>
                      <a:tailEnd type="none" w="med" len="med"/>
                    </a:lnB>
                  </a:tcPr>
                </a:tc>
                <a:tc>
                  <a:txBody>
                    <a:bodyPr/>
                    <a:lstStyle/>
                    <a:p>
                      <a:pPr algn="ctr"/>
                      <a:r>
                        <a:rPr lang="en-US" sz="1200" dirty="0" smtClean="0"/>
                        <a:t>26,585</a:t>
                      </a:r>
                      <a:endParaRPr lang="en-US" sz="1200" dirty="0"/>
                    </a:p>
                  </a:txBody>
                  <a:tcPr>
                    <a:lnB w="12700" cap="flat" cmpd="sng" algn="ctr">
                      <a:solidFill>
                        <a:schemeClr val="tx1"/>
                      </a:solidFill>
                      <a:prstDash val="solid"/>
                      <a:round/>
                      <a:headEnd type="none" w="med" len="med"/>
                      <a:tailEnd type="none" w="med" len="med"/>
                    </a:lnB>
                  </a:tcPr>
                </a:tc>
                <a:tc>
                  <a:txBody>
                    <a:bodyPr/>
                    <a:lstStyle/>
                    <a:p>
                      <a:pPr algn="ctr"/>
                      <a:r>
                        <a:rPr lang="en-US" sz="1200" dirty="0" smtClean="0"/>
                        <a:t>24,585</a:t>
                      </a:r>
                      <a:endParaRPr lang="en-US" sz="1200" dirty="0"/>
                    </a:p>
                  </a:txBody>
                  <a:tcPr>
                    <a:lnB w="12700" cap="flat" cmpd="sng" algn="ctr">
                      <a:solidFill>
                        <a:schemeClr val="tx1"/>
                      </a:solidFill>
                      <a:prstDash val="solid"/>
                      <a:round/>
                      <a:headEnd type="none" w="med" len="med"/>
                      <a:tailEnd type="none" w="med" len="med"/>
                    </a:lnB>
                  </a:tcPr>
                </a:tc>
              </a:tr>
              <a:tr h="274320">
                <a:tc>
                  <a:txBody>
                    <a:bodyPr/>
                    <a:lstStyle/>
                    <a:p>
                      <a:r>
                        <a:rPr lang="en-US" sz="1200" b="1" dirty="0" smtClean="0"/>
                        <a:t>     Total revenues</a:t>
                      </a:r>
                      <a:endParaRPr lang="en-US"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smtClean="0"/>
                        <a:t>2,605,579</a:t>
                      </a:r>
                      <a:endParaRPr lang="en-US"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smtClean="0"/>
                        <a:t>2,580,395</a:t>
                      </a:r>
                      <a:endParaRPr lang="en-US"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smtClean="0"/>
                        <a:t>(25,184)</a:t>
                      </a:r>
                      <a:endParaRPr lang="en-US"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60">
                <a:tc>
                  <a:txBody>
                    <a:bodyPr/>
                    <a:lstStyle/>
                    <a:p>
                      <a:r>
                        <a:rPr lang="en-US" sz="1200" b="0" dirty="0" smtClean="0"/>
                        <a:t>Town appropriation</a:t>
                      </a:r>
                      <a:endParaRPr lang="en-US" sz="1200" b="0" dirty="0"/>
                    </a:p>
                  </a:txBody>
                  <a:tcP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b="0" dirty="0" smtClean="0"/>
                        <a:t>20,234,595</a:t>
                      </a:r>
                      <a:endParaRPr lang="en-US" sz="1200" b="0" dirty="0"/>
                    </a:p>
                  </a:txBody>
                  <a:tcP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b="0" dirty="0" smtClean="0"/>
                        <a:t>20,234,595</a:t>
                      </a:r>
                      <a:endParaRPr lang="en-US" sz="1200" b="0" dirty="0"/>
                    </a:p>
                  </a:txBody>
                  <a:tcP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b="0" dirty="0" smtClean="0"/>
                        <a:t>-</a:t>
                      </a:r>
                      <a:endParaRPr lang="en-US" sz="1200" b="0" dirty="0"/>
                    </a:p>
                  </a:txBody>
                  <a:tcP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74320">
                <a:tc>
                  <a:txBody>
                    <a:bodyPr/>
                    <a:lstStyle/>
                    <a:p>
                      <a:r>
                        <a:rPr lang="en-US" sz="1200" dirty="0" smtClean="0"/>
                        <a:t>Transfer from Town unassigned fund balance</a:t>
                      </a:r>
                      <a:endParaRPr lang="en-US" sz="1200" dirty="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smtClean="0"/>
                        <a:t>-</a:t>
                      </a:r>
                      <a:endParaRPr lang="en-US" sz="1200" dirty="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smtClean="0"/>
                        <a:t>50,942</a:t>
                      </a:r>
                      <a:endParaRPr lang="en-US" sz="1200" dirty="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smtClean="0"/>
                        <a:t>50,942</a:t>
                      </a:r>
                      <a:endParaRPr lang="en-US" sz="1200" dirty="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74320">
                <a:tc>
                  <a:txBody>
                    <a:bodyPr/>
                    <a:lstStyle/>
                    <a:p>
                      <a:r>
                        <a:rPr lang="en-US" sz="1200" baseline="0" dirty="0" smtClean="0"/>
                        <a:t>Budgeted use of surplus </a:t>
                      </a:r>
                      <a:endParaRPr lang="en-US" sz="1200" dirty="0"/>
                    </a:p>
                  </a:txBody>
                  <a:tcP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1200" dirty="0" smtClean="0"/>
                        <a:t>400,000</a:t>
                      </a:r>
                      <a:endParaRPr lang="en-US" sz="1200" dirty="0"/>
                    </a:p>
                  </a:txBody>
                  <a:tcP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1200" dirty="0" smtClean="0"/>
                        <a:t>-</a:t>
                      </a:r>
                      <a:endParaRPr lang="en-US" sz="1200" dirty="0"/>
                    </a:p>
                  </a:txBody>
                  <a:tcP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1200" dirty="0" smtClean="0"/>
                        <a:t>(400,000)</a:t>
                      </a:r>
                      <a:endParaRPr lang="en-US" sz="1200" dirty="0"/>
                    </a:p>
                  </a:txBody>
                  <a:tcP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274320">
                <a:tc>
                  <a:txBody>
                    <a:bodyPr/>
                    <a:lstStyle/>
                    <a:p>
                      <a:r>
                        <a:rPr lang="en-US" sz="1200" dirty="0" smtClean="0"/>
                        <a:t>     Total revenues and other sources</a:t>
                      </a:r>
                      <a:endParaRPr lang="en-US" sz="1200" dirty="0"/>
                    </a:p>
                  </a:txBody>
                  <a:tcPr>
                    <a:lnT w="19050" cap="flat" cmpd="sng" algn="ctr">
                      <a:solidFill>
                        <a:schemeClr val="bg1"/>
                      </a:solidFill>
                      <a:prstDash val="solid"/>
                      <a:round/>
                      <a:headEnd type="none" w="med" len="med"/>
                      <a:tailEnd type="none" w="med" len="med"/>
                    </a:lnT>
                  </a:tcPr>
                </a:tc>
                <a:tc>
                  <a:txBody>
                    <a:bodyPr/>
                    <a:lstStyle/>
                    <a:p>
                      <a:pPr algn="ctr"/>
                      <a:r>
                        <a:rPr lang="en-US" sz="1200" dirty="0" smtClean="0"/>
                        <a:t>$ 23,240,174</a:t>
                      </a:r>
                      <a:endParaRPr lang="en-US" sz="1200" dirty="0"/>
                    </a:p>
                  </a:txBody>
                  <a:tcPr>
                    <a:lnT w="19050" cap="flat" cmpd="sng" algn="ctr">
                      <a:solidFill>
                        <a:schemeClr val="bg1"/>
                      </a:solidFill>
                      <a:prstDash val="solid"/>
                      <a:round/>
                      <a:headEnd type="none" w="med" len="med"/>
                      <a:tailEnd type="none" w="med" len="med"/>
                    </a:lnT>
                  </a:tcPr>
                </a:tc>
                <a:tc>
                  <a:txBody>
                    <a:bodyPr/>
                    <a:lstStyle/>
                    <a:p>
                      <a:pPr algn="ctr"/>
                      <a:r>
                        <a:rPr lang="en-US" sz="1200" dirty="0" smtClean="0"/>
                        <a:t>$</a:t>
                      </a:r>
                      <a:r>
                        <a:rPr lang="en-US" sz="1200" baseline="0" dirty="0" smtClean="0"/>
                        <a:t> 22,865,932</a:t>
                      </a:r>
                      <a:endParaRPr lang="en-US" sz="1200" dirty="0"/>
                    </a:p>
                  </a:txBody>
                  <a:tcPr>
                    <a:lnT w="19050" cap="flat" cmpd="sng" algn="ctr">
                      <a:solidFill>
                        <a:schemeClr val="bg1"/>
                      </a:solidFill>
                      <a:prstDash val="solid"/>
                      <a:round/>
                      <a:headEnd type="none" w="med" len="med"/>
                      <a:tailEnd type="none" w="med" len="med"/>
                    </a:lnT>
                  </a:tcPr>
                </a:tc>
                <a:tc>
                  <a:txBody>
                    <a:bodyPr/>
                    <a:lstStyle/>
                    <a:p>
                      <a:pPr algn="ctr"/>
                      <a:r>
                        <a:rPr lang="en-US" sz="1200" dirty="0" smtClean="0"/>
                        <a:t>$</a:t>
                      </a:r>
                      <a:r>
                        <a:rPr lang="en-US" sz="1200" baseline="0" dirty="0" smtClean="0"/>
                        <a:t> (374,242)</a:t>
                      </a:r>
                      <a:endParaRPr lang="en-US" sz="1200" dirty="0"/>
                    </a:p>
                  </a:txBody>
                  <a:tcPr>
                    <a:lnT w="19050" cap="flat" cmpd="sng" algn="ctr">
                      <a:solidFill>
                        <a:schemeClr val="bg1"/>
                      </a:solidFill>
                      <a:prstDash val="solid"/>
                      <a:round/>
                      <a:headEnd type="none" w="med" len="med"/>
                      <a:tailEnd type="none" w="med" len="med"/>
                    </a:lnT>
                  </a:tcPr>
                </a:tc>
              </a:tr>
            </a:tbl>
          </a:graphicData>
        </a:graphic>
      </p:graphicFrame>
      <p:sp>
        <p:nvSpPr>
          <p:cNvPr id="9" name="Slide Number Placeholder 8"/>
          <p:cNvSpPr>
            <a:spLocks noGrp="1"/>
          </p:cNvSpPr>
          <p:nvPr>
            <p:ph type="sldNum" sz="quarter" idx="12"/>
          </p:nvPr>
        </p:nvSpPr>
        <p:spPr/>
        <p:txBody>
          <a:bodyPr/>
          <a:lstStyle/>
          <a:p>
            <a:fld id="{C238F03A-58E1-4ECA-9024-348A9A81A53D}" type="slidenum">
              <a:rPr lang="en-US" smtClean="0"/>
              <a:pPr/>
              <a:t>7</a:t>
            </a:fld>
            <a:endParaRPr lang="en-US" dirty="0"/>
          </a:p>
        </p:txBody>
      </p:sp>
      <p:sp>
        <p:nvSpPr>
          <p:cNvPr id="7" name="TextBox 6"/>
          <p:cNvSpPr txBox="1"/>
          <p:nvPr/>
        </p:nvSpPr>
        <p:spPr>
          <a:xfrm>
            <a:off x="1905000" y="4495800"/>
            <a:ext cx="6477000" cy="1415772"/>
          </a:xfrm>
          <a:prstGeom prst="rect">
            <a:avLst/>
          </a:prstGeom>
          <a:noFill/>
        </p:spPr>
        <p:txBody>
          <a:bodyPr wrap="square" rtlCol="0">
            <a:spAutoFit/>
          </a:bodyPr>
          <a:lstStyle/>
          <a:p>
            <a:pPr marL="228600" indent="-228600">
              <a:spcBef>
                <a:spcPts val="600"/>
              </a:spcBef>
              <a:buClr>
                <a:schemeClr val="hlink"/>
              </a:buClr>
            </a:pPr>
            <a:r>
              <a:rPr lang="en-US" sz="1100" b="1" i="1" dirty="0" smtClean="0">
                <a:solidFill>
                  <a:schemeClr val="tx2">
                    <a:lumMod val="60000"/>
                    <a:lumOff val="40000"/>
                  </a:schemeClr>
                </a:solidFill>
              </a:rPr>
              <a:t>SUMMARY OF SIGNIFICANT VARIANCES</a:t>
            </a:r>
          </a:p>
          <a:p>
            <a:pPr marL="228600" indent="-228600">
              <a:spcBef>
                <a:spcPts val="600"/>
              </a:spcBef>
              <a:buClr>
                <a:schemeClr val="hlink"/>
              </a:buClr>
              <a:buFont typeface="Arial" pitchFamily="34" charset="0"/>
              <a:buChar char="•"/>
            </a:pPr>
            <a:r>
              <a:rPr lang="en-US" sz="1100" b="1" dirty="0" smtClean="0">
                <a:latin typeface="Calibri" pitchFamily="34" charset="0"/>
              </a:rPr>
              <a:t>State education subsidy </a:t>
            </a:r>
            <a:r>
              <a:rPr lang="en-US" sz="1100" dirty="0" smtClean="0">
                <a:latin typeface="Calibri" pitchFamily="34" charset="0"/>
              </a:rPr>
              <a:t>was lower-than-anticipated due to budget changes at the State level.  This was offset by transfers from the Town General Fund unassigned fund balance.</a:t>
            </a:r>
          </a:p>
          <a:p>
            <a:pPr marL="228600" indent="-228600">
              <a:spcBef>
                <a:spcPts val="600"/>
              </a:spcBef>
              <a:buClr>
                <a:schemeClr val="hlink"/>
              </a:buClr>
              <a:buFont typeface="Arial" pitchFamily="34" charset="0"/>
              <a:buChar char="•"/>
            </a:pPr>
            <a:r>
              <a:rPr lang="en-US" sz="1100" b="1" dirty="0" smtClean="0">
                <a:latin typeface="Calibri" pitchFamily="34" charset="0"/>
              </a:rPr>
              <a:t>Miscellaneous revenues </a:t>
            </a:r>
            <a:r>
              <a:rPr lang="en-US" sz="1100" dirty="0" smtClean="0">
                <a:latin typeface="Calibri" pitchFamily="34" charset="0"/>
              </a:rPr>
              <a:t>were higher-than-anticipated due to the receipt of small, unbudgeted revenues.</a:t>
            </a:r>
            <a:endParaRPr lang="en-US" sz="1100" b="1" dirty="0" smtClean="0">
              <a:latin typeface="Calibri" pitchFamily="34" charset="0"/>
            </a:endParaRPr>
          </a:p>
          <a:p>
            <a:pPr marL="228600" indent="-228600">
              <a:spcBef>
                <a:spcPts val="600"/>
              </a:spcBef>
              <a:buClr>
                <a:schemeClr val="hlink"/>
              </a:buClr>
            </a:pPr>
            <a:endParaRPr lang="en-US" sz="1100" dirty="0" smtClean="0">
              <a:latin typeface="Calibri" pitchFamily="34" charset="0"/>
            </a:endParaRPr>
          </a:p>
          <a:p>
            <a:pPr marL="228600" indent="-228600">
              <a:spcBef>
                <a:spcPts val="600"/>
              </a:spcBef>
              <a:buClr>
                <a:schemeClr val="hlink"/>
              </a:buClr>
              <a:buFont typeface="Arial" pitchFamily="34" charset="0"/>
              <a:buChar char="•"/>
            </a:pPr>
            <a:endParaRPr lang="en-US" sz="1100" dirty="0" smtClean="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dirty="0" smtClean="0"/>
              <a:t>TOWN OF CAPE ELIZABETH</a:t>
            </a:r>
            <a:endParaRPr lang="en-US" dirty="0"/>
          </a:p>
        </p:txBody>
      </p:sp>
      <p:sp>
        <p:nvSpPr>
          <p:cNvPr id="6" name="Subtitle 4"/>
          <p:cNvSpPr txBox="1">
            <a:spLocks/>
          </p:cNvSpPr>
          <p:nvPr/>
        </p:nvSpPr>
        <p:spPr>
          <a:xfrm>
            <a:off x="228600" y="838200"/>
            <a:ext cx="7924800" cy="461665"/>
          </a:xfrm>
          <a:prstGeom prst="rect">
            <a:avLst/>
          </a:prstGeom>
        </p:spPr>
        <p:txBody>
          <a:bodyPr vert="horz" lIns="91440" tIns="45720" rIns="91440" bIns="45720" rtlCol="0">
            <a:normAutofit fontScale="92500"/>
          </a:bodyPr>
          <a:lstStyle/>
          <a:p>
            <a:pPr marL="342900" lvl="0" indent="-342900">
              <a:spcBef>
                <a:spcPct val="20000"/>
              </a:spcBef>
              <a:defRPr/>
            </a:pPr>
            <a:r>
              <a:rPr lang="en-US" sz="2400" noProof="0" dirty="0" smtClean="0">
                <a:solidFill>
                  <a:schemeClr val="accent1">
                    <a:lumMod val="75000"/>
                  </a:schemeClr>
                </a:solidFill>
              </a:rPr>
              <a:t>GENERAL FUND - </a:t>
            </a:r>
            <a:r>
              <a:rPr lang="en-US" sz="2400" dirty="0" smtClean="0">
                <a:solidFill>
                  <a:schemeClr val="accent1">
                    <a:lumMod val="75000"/>
                  </a:schemeClr>
                </a:solidFill>
              </a:rPr>
              <a:t>EXPENDITURES – SCHOOL DEPARTMENT ONLY</a:t>
            </a: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graphicFrame>
        <p:nvGraphicFramePr>
          <p:cNvPr id="8" name="Table 7"/>
          <p:cNvGraphicFramePr>
            <a:graphicFrameLocks noGrp="1"/>
          </p:cNvGraphicFramePr>
          <p:nvPr/>
        </p:nvGraphicFramePr>
        <p:xfrm>
          <a:off x="381000" y="1371600"/>
          <a:ext cx="5715000" cy="4267200"/>
        </p:xfrm>
        <a:graphic>
          <a:graphicData uri="http://schemas.openxmlformats.org/drawingml/2006/table">
            <a:tbl>
              <a:tblPr firstRow="1" lastRow="1" bandRow="1">
                <a:tableStyleId>{5C22544A-7EE6-4342-B048-85BDC9FD1C3A}</a:tableStyleId>
              </a:tblPr>
              <a:tblGrid>
                <a:gridCol w="2667000"/>
                <a:gridCol w="990600"/>
                <a:gridCol w="1066800"/>
                <a:gridCol w="990600"/>
              </a:tblGrid>
              <a:tr h="304800">
                <a:tc>
                  <a:txBody>
                    <a:bodyPr/>
                    <a:lstStyle/>
                    <a:p>
                      <a:endParaRPr lang="en-US" sz="1100" dirty="0"/>
                    </a:p>
                  </a:txBody>
                  <a:tcPr/>
                </a:tc>
                <a:tc>
                  <a:txBody>
                    <a:bodyPr/>
                    <a:lstStyle/>
                    <a:p>
                      <a:pPr algn="ctr"/>
                      <a:r>
                        <a:rPr lang="en-US" sz="1100" dirty="0" smtClean="0"/>
                        <a:t>Budget</a:t>
                      </a:r>
                      <a:endParaRPr lang="en-US" sz="1100" dirty="0"/>
                    </a:p>
                  </a:txBody>
                  <a:tcPr/>
                </a:tc>
                <a:tc>
                  <a:txBody>
                    <a:bodyPr/>
                    <a:lstStyle/>
                    <a:p>
                      <a:pPr algn="ctr"/>
                      <a:r>
                        <a:rPr lang="en-US" sz="1100" dirty="0" smtClean="0"/>
                        <a:t>Actual</a:t>
                      </a:r>
                      <a:endParaRPr lang="en-US" sz="1100" dirty="0"/>
                    </a:p>
                  </a:txBody>
                  <a:tcPr/>
                </a:tc>
                <a:tc>
                  <a:txBody>
                    <a:bodyPr/>
                    <a:lstStyle/>
                    <a:p>
                      <a:pPr algn="ctr"/>
                      <a:r>
                        <a:rPr lang="en-US" sz="1100" dirty="0" smtClean="0"/>
                        <a:t>Variance</a:t>
                      </a:r>
                      <a:endParaRPr lang="en-US" sz="1100" dirty="0"/>
                    </a:p>
                  </a:txBody>
                  <a:tcPr/>
                </a:tc>
              </a:tr>
              <a:tr h="304800">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Calibri" pitchFamily="34" charset="0"/>
                        </a:rPr>
                        <a:t>Regular instruction</a:t>
                      </a:r>
                    </a:p>
                  </a:txBody>
                  <a:tcPr horzOverflow="overflow"/>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Calibri" pitchFamily="34" charset="0"/>
                          <a:cs typeface="Times New Roman" pitchFamily="18" charset="0"/>
                        </a:rPr>
                        <a:t>10,871,153</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Times New Roman" pitchFamily="18" charset="0"/>
                        </a:rPr>
                        <a:t>10,856,620</a:t>
                      </a:r>
                    </a:p>
                  </a:txBody>
                  <a:tcPr horzOverflow="overflow"/>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Calibri" pitchFamily="34" charset="0"/>
                          <a:cs typeface="Times New Roman" pitchFamily="18" charset="0"/>
                        </a:rPr>
                        <a:t>14,533</a:t>
                      </a:r>
                    </a:p>
                  </a:txBody>
                  <a:tcPr horzOverflow="overflow"/>
                </a:tc>
              </a:tr>
              <a:tr h="304800">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Calibri" pitchFamily="34" charset="0"/>
                        </a:rPr>
                        <a:t>Special education instruction</a:t>
                      </a:r>
                    </a:p>
                  </a:txBody>
                  <a:tcPr horzOverflow="overflow"/>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Calibri" pitchFamily="34" charset="0"/>
                          <a:cs typeface="Times New Roman" pitchFamily="18" charset="0"/>
                        </a:rPr>
                        <a:t>3,036,778</a:t>
                      </a:r>
                    </a:p>
                  </a:txBody>
                  <a:tcPr horzOverflow="overflow"/>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Calibri" pitchFamily="34" charset="0"/>
                          <a:cs typeface="Times New Roman" pitchFamily="18" charset="0"/>
                        </a:rPr>
                        <a:t>3,000,850</a:t>
                      </a:r>
                    </a:p>
                  </a:txBody>
                  <a:tcPr horzOverflow="overflow"/>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Calibri" pitchFamily="34" charset="0"/>
                          <a:cs typeface="Times New Roman" pitchFamily="18" charset="0"/>
                        </a:rPr>
                        <a:t>35,928</a:t>
                      </a:r>
                    </a:p>
                  </a:txBody>
                  <a:tcPr horzOverflow="overflow"/>
                </a:tc>
              </a:tr>
              <a:tr h="304800">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Calibri" pitchFamily="34" charset="0"/>
                        </a:rPr>
                        <a:t>Career and technical education</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40,626</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40,626</a:t>
                      </a:r>
                    </a:p>
                  </a:txBody>
                  <a:tcP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a:t>
                      </a:r>
                    </a:p>
                  </a:txBody>
                  <a:tcPr horzOverflow="overflow"/>
                </a:tc>
              </a:tr>
              <a:tr h="304800">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Calibri" pitchFamily="34" charset="0"/>
                        </a:rPr>
                        <a:t>Other instruction</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788,169</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772,030</a:t>
                      </a:r>
                    </a:p>
                  </a:txBody>
                  <a:tcP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16,139</a:t>
                      </a:r>
                    </a:p>
                  </a:txBody>
                  <a:tcPr horzOverflow="overflow"/>
                </a:tc>
              </a:tr>
              <a:tr h="304800">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Calibri" pitchFamily="34" charset="0"/>
                        </a:rPr>
                        <a:t>Student and staff support</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2,183,123</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2,143,060</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40,063</a:t>
                      </a:r>
                    </a:p>
                  </a:txBody>
                  <a:tcPr horzOverflow="overflow"/>
                </a:tc>
              </a:tr>
              <a:tr h="304800">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Calibri" pitchFamily="34" charset="0"/>
                        </a:rPr>
                        <a:t>System administration</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773,316</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772,774</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542</a:t>
                      </a:r>
                    </a:p>
                  </a:txBody>
                  <a:tcPr horzOverflow="overflow"/>
                </a:tc>
              </a:tr>
              <a:tr h="304800">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Calibri" pitchFamily="34" charset="0"/>
                        </a:rPr>
                        <a:t>School administration</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1,138,135</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1,121,631</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16,504</a:t>
                      </a:r>
                    </a:p>
                  </a:txBody>
                  <a:tcPr horzOverflow="overflow"/>
                </a:tc>
              </a:tr>
              <a:tr h="304800">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Calibri" pitchFamily="34" charset="0"/>
                        </a:rPr>
                        <a:t>Transportation</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746,268</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732,792</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13,476</a:t>
                      </a:r>
                    </a:p>
                  </a:txBody>
                  <a:tcPr horzOverflow="overflow"/>
                </a:tc>
              </a:tr>
              <a:tr h="304800">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Calibri" pitchFamily="34" charset="0"/>
                        </a:rPr>
                        <a:t>Facilities maintenance</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2,430,341</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2,327,260</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103,081</a:t>
                      </a:r>
                    </a:p>
                  </a:txBody>
                  <a:tcPr horzOverflow="overflow"/>
                </a:tc>
              </a:tr>
              <a:tr h="304800">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Calibri" pitchFamily="34" charset="0"/>
                        </a:rPr>
                        <a:t>Debt service</a:t>
                      </a:r>
                    </a:p>
                  </a:txBody>
                  <a:tcPr horzOverflow="overflow">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1,168,265</a:t>
                      </a:r>
                    </a:p>
                  </a:txBody>
                  <a:tcPr horzOverflow="overflow">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1,133,775</a:t>
                      </a:r>
                    </a:p>
                  </a:txBody>
                  <a:tcPr horzOverflow="overflow">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34,490</a:t>
                      </a:r>
                    </a:p>
                  </a:txBody>
                  <a:tcPr horzOverflow="overflow">
                    <a:lnB w="12700" cap="flat" cmpd="sng" algn="ctr">
                      <a:solidFill>
                        <a:schemeClr val="tx1"/>
                      </a:solidFill>
                      <a:prstDash val="solid"/>
                      <a:round/>
                      <a:headEnd type="none" w="med" len="med"/>
                      <a:tailEnd type="none" w="med" len="med"/>
                    </a:lnB>
                  </a:tcPr>
                </a:tc>
              </a:tr>
              <a:tr h="304800">
                <a:tc>
                  <a:txBody>
                    <a:bodyPr/>
                    <a:lstStyle/>
                    <a:p>
                      <a:r>
                        <a:rPr lang="en-US" sz="1100" b="1" baseline="0" dirty="0" smtClean="0"/>
                        <a:t>     Total expenditures</a:t>
                      </a:r>
                      <a:endParaRPr lang="en-US" sz="11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rPr>
                        <a:t>23,176,174</a:t>
                      </a:r>
                    </a:p>
                  </a:txBody>
                  <a:tcP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rPr>
                        <a:t>22,901,418</a:t>
                      </a:r>
                    </a:p>
                  </a:txBody>
                  <a:tcP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rPr>
                        <a:t>274,756</a:t>
                      </a:r>
                    </a:p>
                  </a:txBody>
                  <a:tcP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r>
                        <a:rPr lang="en-US" sz="1100" dirty="0" smtClean="0"/>
                        <a:t>Transfers</a:t>
                      </a:r>
                      <a:r>
                        <a:rPr lang="en-US" sz="1100" baseline="0" dirty="0" smtClean="0"/>
                        <a:t> to other funds</a:t>
                      </a:r>
                      <a:endParaRPr lang="en-US" sz="1100" dirty="0"/>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64,000</a:t>
                      </a:r>
                    </a:p>
                  </a:txBody>
                  <a:tcPr horzOverflow="overflow">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64,000</a:t>
                      </a:r>
                    </a:p>
                  </a:txBody>
                  <a:tcPr horzOverflow="overflow">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a:t>
                      </a:r>
                    </a:p>
                  </a:txBody>
                  <a:tcPr horzOverflow="overflow">
                    <a:lnT w="12700" cap="flat" cmpd="sng" algn="ctr">
                      <a:solidFill>
                        <a:schemeClr val="tx1"/>
                      </a:solidFill>
                      <a:prstDash val="solid"/>
                      <a:round/>
                      <a:headEnd type="none" w="med" len="med"/>
                      <a:tailEnd type="none" w="med" len="med"/>
                    </a:lnT>
                  </a:tcPr>
                </a:tc>
              </a:tr>
              <a:tr h="304800">
                <a:tc>
                  <a:txBody>
                    <a:bodyPr/>
                    <a:lstStyle/>
                    <a:p>
                      <a:r>
                        <a:rPr lang="en-US" sz="1100" baseline="0" dirty="0" smtClean="0"/>
                        <a:t>     Total expenditures and transfers out</a:t>
                      </a:r>
                      <a:endParaRPr lang="en-US" sz="1100" dirty="0"/>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Calibri" pitchFamily="34" charset="0"/>
                        </a:rPr>
                        <a:t>23,240,174</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Calibri" pitchFamily="34" charset="0"/>
                        </a:rPr>
                        <a:t>22,965,418</a:t>
                      </a: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Calibri" pitchFamily="34" charset="0"/>
                        </a:rPr>
                        <a:t>274,756</a:t>
                      </a:r>
                    </a:p>
                  </a:txBody>
                  <a:tcPr horzOverflow="overflow"/>
                </a:tc>
              </a:tr>
            </a:tbl>
          </a:graphicData>
        </a:graphic>
      </p:graphicFrame>
      <p:sp>
        <p:nvSpPr>
          <p:cNvPr id="7" name="Slide Number Placeholder 6"/>
          <p:cNvSpPr>
            <a:spLocks noGrp="1"/>
          </p:cNvSpPr>
          <p:nvPr>
            <p:ph type="sldNum" sz="quarter" idx="12"/>
          </p:nvPr>
        </p:nvSpPr>
        <p:spPr/>
        <p:txBody>
          <a:bodyPr/>
          <a:lstStyle/>
          <a:p>
            <a:fld id="{C238F03A-58E1-4ECA-9024-348A9A81A53D}" type="slidenum">
              <a:rPr lang="en-US" smtClean="0"/>
              <a:pPr/>
              <a:t>8</a:t>
            </a:fld>
            <a:endParaRPr lang="en-US" dirty="0"/>
          </a:p>
        </p:txBody>
      </p:sp>
      <p:sp>
        <p:nvSpPr>
          <p:cNvPr id="9" name="TextBox 8"/>
          <p:cNvSpPr txBox="1"/>
          <p:nvPr/>
        </p:nvSpPr>
        <p:spPr>
          <a:xfrm>
            <a:off x="6172200" y="1371600"/>
            <a:ext cx="2971800" cy="3431709"/>
          </a:xfrm>
          <a:prstGeom prst="rect">
            <a:avLst/>
          </a:prstGeom>
          <a:noFill/>
        </p:spPr>
        <p:txBody>
          <a:bodyPr wrap="square" rtlCol="0">
            <a:spAutoFit/>
          </a:bodyPr>
          <a:lstStyle/>
          <a:p>
            <a:pPr marL="228600" indent="-228600" algn="ctr">
              <a:spcBef>
                <a:spcPts val="600"/>
              </a:spcBef>
              <a:buClr>
                <a:schemeClr val="hlink"/>
              </a:buClr>
            </a:pPr>
            <a:r>
              <a:rPr lang="en-US" sz="1100" b="1" i="1" dirty="0" smtClean="0">
                <a:solidFill>
                  <a:schemeClr val="tx2">
                    <a:lumMod val="60000"/>
                    <a:lumOff val="40000"/>
                  </a:schemeClr>
                </a:solidFill>
              </a:rPr>
              <a:t>SUMMARY OF SIGNIFICANT VARIANCES</a:t>
            </a:r>
          </a:p>
          <a:p>
            <a:pPr marL="273050" indent="-273050">
              <a:spcBef>
                <a:spcPts val="600"/>
              </a:spcBef>
              <a:buClr>
                <a:schemeClr val="hlink"/>
              </a:buClr>
              <a:buFont typeface="Arial" pitchFamily="34" charset="0"/>
              <a:buChar char="•"/>
            </a:pPr>
            <a:r>
              <a:rPr lang="en-US" sz="1100" b="1" dirty="0" smtClean="0">
                <a:latin typeface="Calibri" pitchFamily="34" charset="0"/>
              </a:rPr>
              <a:t>Special education</a:t>
            </a:r>
            <a:r>
              <a:rPr lang="en-US" sz="1100" dirty="0" smtClean="0">
                <a:latin typeface="Calibri" pitchFamily="34" charset="0"/>
              </a:rPr>
              <a:t> expenditures were under budget due to lower-than-anticipated legal, psychological, and speech service costs</a:t>
            </a:r>
            <a:r>
              <a:rPr lang="en-US" sz="1100" smtClean="0">
                <a:latin typeface="Calibri" pitchFamily="34" charset="0"/>
              </a:rPr>
              <a:t>.  </a:t>
            </a:r>
            <a:endParaRPr lang="en-US" sz="1100" dirty="0" smtClean="0">
              <a:latin typeface="Calibri" pitchFamily="34" charset="0"/>
            </a:endParaRPr>
          </a:p>
          <a:p>
            <a:pPr marL="273050" indent="-273050">
              <a:spcBef>
                <a:spcPts val="600"/>
              </a:spcBef>
              <a:buClr>
                <a:schemeClr val="hlink"/>
              </a:buClr>
              <a:buFont typeface="Arial" pitchFamily="34" charset="0"/>
              <a:buChar char="•"/>
            </a:pPr>
            <a:r>
              <a:rPr lang="en-US" sz="1100" b="1" dirty="0" smtClean="0">
                <a:latin typeface="Calibri" pitchFamily="34" charset="0"/>
              </a:rPr>
              <a:t>Student and staff support </a:t>
            </a:r>
            <a:r>
              <a:rPr lang="en-US" sz="1100" dirty="0" smtClean="0">
                <a:latin typeface="Calibri" pitchFamily="34" charset="0"/>
              </a:rPr>
              <a:t>expenditures were under budget due to lower-than-anticipated technology and assessment costs.</a:t>
            </a:r>
          </a:p>
          <a:p>
            <a:pPr marL="273050" indent="-273050">
              <a:spcBef>
                <a:spcPts val="600"/>
              </a:spcBef>
              <a:buClr>
                <a:schemeClr val="hlink"/>
              </a:buClr>
              <a:buFont typeface="Arial" pitchFamily="34" charset="0"/>
              <a:buChar char="•"/>
            </a:pPr>
            <a:r>
              <a:rPr lang="en-US" sz="1100" b="1" dirty="0" smtClean="0">
                <a:latin typeface="Calibri" pitchFamily="34" charset="0"/>
              </a:rPr>
              <a:t>Facilities maintenance </a:t>
            </a:r>
            <a:r>
              <a:rPr lang="en-US" sz="1100" dirty="0" smtClean="0">
                <a:latin typeface="Calibri" pitchFamily="34" charset="0"/>
              </a:rPr>
              <a:t>expenditures were under budget due to the timing of capital improvements, many of which were completed after year-end.</a:t>
            </a:r>
          </a:p>
          <a:p>
            <a:pPr marL="273050" indent="-273050">
              <a:spcBef>
                <a:spcPts val="600"/>
              </a:spcBef>
              <a:buClr>
                <a:schemeClr val="hlink"/>
              </a:buClr>
              <a:buFont typeface="Arial" pitchFamily="34" charset="0"/>
              <a:buChar char="•"/>
            </a:pPr>
            <a:r>
              <a:rPr lang="en-US" sz="1100" b="1" dirty="0" smtClean="0">
                <a:latin typeface="Calibri" pitchFamily="34" charset="0"/>
              </a:rPr>
              <a:t>Debt service </a:t>
            </a:r>
            <a:r>
              <a:rPr lang="en-US" sz="1100" dirty="0" smtClean="0">
                <a:latin typeface="Calibri" pitchFamily="34" charset="0"/>
              </a:rPr>
              <a:t>expenditures were under budget due to the savings recognized from the refunding of bonds.</a:t>
            </a:r>
            <a:endParaRPr lang="en-US" sz="1100" b="1" dirty="0" smtClean="0">
              <a:latin typeface="Calibri" pitchFamily="34" charset="0"/>
            </a:endParaRPr>
          </a:p>
          <a:p>
            <a:pPr marL="228600" indent="-228600">
              <a:spcBef>
                <a:spcPts val="600"/>
              </a:spcBef>
              <a:buClr>
                <a:schemeClr val="hlink"/>
              </a:buClr>
            </a:pPr>
            <a:endParaRPr lang="en-US" sz="1100" dirty="0" smtClean="0">
              <a:latin typeface="Calibri" pitchFamily="34" charset="0"/>
            </a:endParaRPr>
          </a:p>
          <a:p>
            <a:pPr marL="228600" indent="-228600">
              <a:spcBef>
                <a:spcPts val="600"/>
              </a:spcBef>
              <a:buClr>
                <a:schemeClr val="hlink"/>
              </a:buClr>
              <a:buFont typeface="Arial" pitchFamily="34" charset="0"/>
              <a:buChar char="•"/>
            </a:pPr>
            <a:endParaRPr lang="en-US" sz="1100" dirty="0" smtClean="0">
              <a:latin typeface="Calibri" pitchFamily="34" charset="0"/>
            </a:endParaRPr>
          </a:p>
        </p:txBody>
      </p:sp>
      <p:pic>
        <p:nvPicPr>
          <p:cNvPr id="11" name="Content Placeholder 4"/>
          <p:cNvPicPr>
            <a:picLocks noGrp="1"/>
          </p:cNvPicPr>
          <p:nvPr>
            <p:ph idx="1"/>
          </p:nvPr>
        </p:nvPicPr>
        <p:blipFill>
          <a:blip r:embed="rId3" cstate="print"/>
          <a:srcRect/>
          <a:stretch>
            <a:fillRect/>
          </a:stretch>
        </p:blipFill>
        <p:spPr bwMode="auto">
          <a:xfrm>
            <a:off x="381000" y="6096000"/>
            <a:ext cx="1684166" cy="4722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dirty="0" smtClean="0"/>
              <a:t>TOWN OF CAPE ELIZABETH</a:t>
            </a:r>
            <a:endParaRPr lang="en-US" dirty="0"/>
          </a:p>
        </p:txBody>
      </p:sp>
      <p:pic>
        <p:nvPicPr>
          <p:cNvPr id="5" name="Content Placeholder 4"/>
          <p:cNvPicPr>
            <a:picLocks noGrp="1"/>
          </p:cNvPicPr>
          <p:nvPr>
            <p:ph idx="1"/>
          </p:nvPr>
        </p:nvPicPr>
        <p:blipFill>
          <a:blip r:embed="rId3" cstate="print"/>
          <a:srcRect/>
          <a:stretch>
            <a:fillRect/>
          </a:stretch>
        </p:blipFill>
        <p:spPr bwMode="auto">
          <a:xfrm>
            <a:off x="381000" y="6096000"/>
            <a:ext cx="1684166" cy="472281"/>
          </a:xfrm>
          <a:prstGeom prst="rect">
            <a:avLst/>
          </a:prstGeom>
          <a:noFill/>
          <a:ln w="9525">
            <a:noFill/>
            <a:miter lim="800000"/>
            <a:headEnd/>
            <a:tailEnd/>
          </a:ln>
        </p:spPr>
      </p:pic>
      <p:sp>
        <p:nvSpPr>
          <p:cNvPr id="6" name="Subtitle 4"/>
          <p:cNvSpPr txBox="1">
            <a:spLocks/>
          </p:cNvSpPr>
          <p:nvPr/>
        </p:nvSpPr>
        <p:spPr>
          <a:xfrm>
            <a:off x="228600" y="838200"/>
            <a:ext cx="6858000" cy="46166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dirty="0" smtClean="0">
                <a:solidFill>
                  <a:schemeClr val="accent1">
                    <a:lumMod val="75000"/>
                  </a:schemeClr>
                </a:solidFill>
              </a:rPr>
              <a:t>PROPERTY TAX COLLECTION RATES</a:t>
            </a: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graphicFrame>
        <p:nvGraphicFramePr>
          <p:cNvPr id="7" name="Chart 6"/>
          <p:cNvGraphicFramePr/>
          <p:nvPr/>
        </p:nvGraphicFramePr>
        <p:xfrm>
          <a:off x="838200" y="1397000"/>
          <a:ext cx="7620000" cy="4318000"/>
        </p:xfrm>
        <a:graphic>
          <a:graphicData uri="http://schemas.openxmlformats.org/drawingml/2006/chart">
            <c:chart xmlns:c="http://schemas.openxmlformats.org/drawingml/2006/chart" xmlns:r="http://schemas.openxmlformats.org/officeDocument/2006/relationships" r:id="rId4"/>
          </a:graphicData>
        </a:graphic>
      </p:graphicFrame>
      <p:sp>
        <p:nvSpPr>
          <p:cNvPr id="8" name="Slide Number Placeholder 7"/>
          <p:cNvSpPr>
            <a:spLocks noGrp="1"/>
          </p:cNvSpPr>
          <p:nvPr>
            <p:ph type="sldNum" sz="quarter" idx="12"/>
          </p:nvPr>
        </p:nvSpPr>
        <p:spPr/>
        <p:txBody>
          <a:bodyPr/>
          <a:lstStyle/>
          <a:p>
            <a:fld id="{C238F03A-58E1-4ECA-9024-348A9A81A53D}" type="slidenum">
              <a:rPr lang="en-US" smtClean="0"/>
              <a:pPr/>
              <a:t>9</a:t>
            </a:fld>
            <a:endParaRPr lang="en-US" dirty="0"/>
          </a:p>
        </p:txBody>
      </p:sp>
      <p:sp>
        <p:nvSpPr>
          <p:cNvPr id="9" name="TextBox 8"/>
          <p:cNvSpPr txBox="1"/>
          <p:nvPr/>
        </p:nvSpPr>
        <p:spPr>
          <a:xfrm>
            <a:off x="2133600" y="5715000"/>
            <a:ext cx="6172200" cy="1015663"/>
          </a:xfrm>
          <a:prstGeom prst="rect">
            <a:avLst/>
          </a:prstGeom>
          <a:noFill/>
        </p:spPr>
        <p:txBody>
          <a:bodyPr wrap="square" rtlCol="0">
            <a:spAutoFit/>
          </a:bodyPr>
          <a:lstStyle/>
          <a:p>
            <a:r>
              <a:rPr lang="en-US" sz="1200" b="1" i="1" dirty="0" smtClean="0">
                <a:solidFill>
                  <a:schemeClr val="tx2">
                    <a:lumMod val="60000"/>
                    <a:lumOff val="40000"/>
                  </a:schemeClr>
                </a:solidFill>
              </a:rPr>
              <a:t>SUMMARY OF SIGNIFICANT CHANGES</a:t>
            </a:r>
          </a:p>
          <a:p>
            <a:endParaRPr lang="en-US" sz="1200" b="1" i="1" dirty="0" smtClean="0">
              <a:solidFill>
                <a:schemeClr val="tx2">
                  <a:lumMod val="60000"/>
                  <a:lumOff val="40000"/>
                </a:schemeClr>
              </a:solidFill>
            </a:endParaRPr>
          </a:p>
          <a:p>
            <a:pPr marL="228600" indent="-228600">
              <a:buClr>
                <a:schemeClr val="tx2">
                  <a:lumMod val="60000"/>
                  <a:lumOff val="40000"/>
                </a:schemeClr>
              </a:buClr>
              <a:buFont typeface="Arial" pitchFamily="34" charset="0"/>
              <a:buChar char="•"/>
            </a:pPr>
            <a:r>
              <a:rPr lang="en-US" sz="1200" dirty="0" smtClean="0">
                <a:latin typeface="Calibri" pitchFamily="34" charset="0"/>
              </a:rPr>
              <a:t>The tax collection rate increased to 99.43%, which is the highest collection rate in the past 10 years.</a:t>
            </a:r>
          </a:p>
          <a:p>
            <a:endParaRPr lang="en-US" sz="1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reenWave_BusDesignSlides">
  <a:themeElements>
    <a:clrScheme name="Custom 3">
      <a:dk1>
        <a:sysClr val="windowText" lastClr="000000"/>
      </a:dk1>
      <a:lt1>
        <a:sysClr val="window" lastClr="FFFFFF"/>
      </a:lt1>
      <a:dk2>
        <a:srgbClr val="1F497D"/>
      </a:dk2>
      <a:lt2>
        <a:srgbClr val="EEECE1"/>
      </a:lt2>
      <a:accent1>
        <a:srgbClr val="4F81BD"/>
      </a:accent1>
      <a:accent2>
        <a:srgbClr val="244061"/>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3">
    <a:dk1>
      <a:sysClr val="windowText" lastClr="000000"/>
    </a:dk1>
    <a:lt1>
      <a:sysClr val="window" lastClr="FFFFFF"/>
    </a:lt1>
    <a:dk2>
      <a:srgbClr val="1F497D"/>
    </a:dk2>
    <a:lt2>
      <a:srgbClr val="EEECE1"/>
    </a:lt2>
    <a:accent1>
      <a:srgbClr val="4F81BD"/>
    </a:accent1>
    <a:accent2>
      <a:srgbClr val="244061"/>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GreenWave_BusDesignSlides</Template>
  <TotalTime>1655</TotalTime>
  <Words>1630</Words>
  <Application>Microsoft Office PowerPoint</Application>
  <PresentationFormat>On-screen Show (4:3)</PresentationFormat>
  <Paragraphs>315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GreenWave_BusDesignSlides</vt:lpstr>
      <vt:lpstr>TOWN OF CAPE ELIZABETH</vt:lpstr>
      <vt:lpstr>TOWN OF CAPE ELIZABETH</vt:lpstr>
      <vt:lpstr>TOWN OF CAPE ELIZABETH</vt:lpstr>
      <vt:lpstr>TOWN OF CAPE ELIZABETH</vt:lpstr>
      <vt:lpstr>TOWN OF CAPE ELIZABETH</vt:lpstr>
      <vt:lpstr>TOWN OF CAPE ELIZABETH</vt:lpstr>
      <vt:lpstr>TOWN OF CAPE ELIZABETH</vt:lpstr>
      <vt:lpstr>TOWN OF CAPE ELIZABETH</vt:lpstr>
      <vt:lpstr>TOWN OF CAPE ELIZABETH</vt:lpstr>
      <vt:lpstr>TOWN OF CAPE ELIZABETH</vt:lpstr>
      <vt:lpstr>TOWN OF CAPE ELIZABETH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Tim Gill</dc:creator>
  <cp:lastModifiedBy>Michael McGovern</cp:lastModifiedBy>
  <cp:revision>241</cp:revision>
  <dcterms:created xsi:type="dcterms:W3CDTF">2011-04-19T14:08:24Z</dcterms:created>
  <dcterms:modified xsi:type="dcterms:W3CDTF">2015-10-21T15:09:45Z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y fmtid="{D5CDD505-2E9C-101B-9397-08002B2CF9AE}" pid="3" name="tabName">
    <vt:lpwstr>Other</vt:lpwstr>
  </property>
  <property fmtid="{D5CDD505-2E9C-101B-9397-08002B2CF9AE}" pid="4" name="tabIndex">
    <vt:lpwstr>3</vt:lpwstr>
  </property>
  <property fmtid="{D5CDD505-2E9C-101B-9397-08002B2CF9AE}" pid="5" name="workpaperIndex">
    <vt:lpwstr>
    </vt:lpwstr>
  </property>
</Properties>
</file>